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71" r:id="rId10"/>
    <p:sldId id="272" r:id="rId11"/>
    <p:sldId id="264" r:id="rId12"/>
    <p:sldId id="265" r:id="rId13"/>
    <p:sldId id="266" r:id="rId14"/>
    <p:sldId id="267" r:id="rId15"/>
    <p:sldId id="273" r:id="rId16"/>
    <p:sldId id="274" r:id="rId17"/>
    <p:sldId id="268" r:id="rId18"/>
    <p:sldId id="269" r:id="rId19"/>
    <p:sldId id="270"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7A22933-59A7-4965-93C3-4BBD2E6E7AD7}">
          <p14:sldIdLst>
            <p14:sldId id="256"/>
            <p14:sldId id="257"/>
          </p14:sldIdLst>
        </p14:section>
        <p14:section name="Main" id="{FF50C697-267F-4312-97A4-87E68B7AE3A8}">
          <p14:sldIdLst>
            <p14:sldId id="258"/>
            <p14:sldId id="259"/>
          </p14:sldIdLst>
        </p14:section>
        <p14:section name=" Identify Missing Data" id="{8CFDB67A-C781-4958-B828-98174244FBA3}">
          <p14:sldIdLst>
            <p14:sldId id="260"/>
            <p14:sldId id="261"/>
          </p14:sldIdLst>
        </p14:section>
        <p14:section name="Identify Outliers" id="{4E0E2FB7-F834-4036-932E-16F4489A97CD}">
          <p14:sldIdLst>
            <p14:sldId id="262"/>
            <p14:sldId id="263"/>
            <p14:sldId id="271"/>
            <p14:sldId id="272"/>
          </p14:sldIdLst>
        </p14:section>
        <p14:section name="Data Imbalance" id="{CBA0C28E-3ACF-4BE6-9DBF-674C48E3BF62}">
          <p14:sldIdLst>
            <p14:sldId id="264"/>
            <p14:sldId id="265"/>
          </p14:sldIdLst>
        </p14:section>
        <p14:section name=" Perform Univariate," id="{6EFAFC49-DDB9-45C4-92E8-EF911CDB571F}">
          <p14:sldIdLst>
            <p14:sldId id="266"/>
            <p14:sldId id="267"/>
            <p14:sldId id="273"/>
            <p14:sldId id="274"/>
          </p14:sldIdLst>
        </p14:section>
        <p14:section name="Top Correlations" id="{0351470A-CFDB-4E56-A5DF-DB54BC1D2498}">
          <p14:sldIdLst>
            <p14:sldId id="268"/>
            <p14:sldId id="269"/>
            <p14:sldId id="270"/>
            <p14:sldId id="27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m ." initials="S." lastIdx="1" clrIdx="0">
    <p:extLst>
      <p:ext uri="{19B8F6BF-5375-455C-9EA6-DF929625EA0E}">
        <p15:presenceInfo xmlns:p15="http://schemas.microsoft.com/office/powerpoint/2012/main" userId="7e7f3b128cac1b5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03" autoAdjust="0"/>
    <p:restoredTop sz="94660"/>
  </p:normalViewPr>
  <p:slideViewPr>
    <p:cSldViewPr snapToGrid="0">
      <p:cViewPr>
        <p:scale>
          <a:sx n="100" d="100"/>
          <a:sy n="100" d="100"/>
        </p:scale>
        <p:origin x="58" y="-3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g>
</file>

<file path=ppt/media/image5.png>
</file>

<file path=ppt/media/image6.png>
</file>

<file path=ppt/media/image60.png>
</file>

<file path=ppt/media/image7.png>
</file>

<file path=ppt/media/image8.png>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06EE7-DCC2-4BD9-A282-0DD6091D65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BA4434-8157-4E6F-A39F-8C39568361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4514C4C-DC57-46BB-9105-F4F6C2C51D31}"/>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5" name="Footer Placeholder 4">
            <a:extLst>
              <a:ext uri="{FF2B5EF4-FFF2-40B4-BE49-F238E27FC236}">
                <a16:creationId xmlns:a16="http://schemas.microsoft.com/office/drawing/2014/main" id="{EE1F40E7-46B9-4816-A0B2-2D4F679FF4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1CD776-55EE-497C-A888-63EF65EB77BD}"/>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33912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42A75-0784-456D-BF91-4CE4200021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597A4D9-3A76-41D5-AF81-585B8E56E1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CE6171-49B3-4279-86FA-18FE3813A5EE}"/>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5" name="Footer Placeholder 4">
            <a:extLst>
              <a:ext uri="{FF2B5EF4-FFF2-40B4-BE49-F238E27FC236}">
                <a16:creationId xmlns:a16="http://schemas.microsoft.com/office/drawing/2014/main" id="{61568886-57BA-496C-B2D0-2F7EDC1C1A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853BA6-7B7C-4988-95B8-AF0826A9933F}"/>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20503816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0082AD-4276-4886-B0AE-30658352B7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50F90C-9097-4B45-99DF-42E6EF4E56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026C0A-9238-4EDF-943C-22F195B2F57E}"/>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5" name="Footer Placeholder 4">
            <a:extLst>
              <a:ext uri="{FF2B5EF4-FFF2-40B4-BE49-F238E27FC236}">
                <a16:creationId xmlns:a16="http://schemas.microsoft.com/office/drawing/2014/main" id="{97975BBC-5060-4AA1-BF9E-D792FC15C8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399B04-37A3-450F-8CB7-DFCFCCBDE86B}"/>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3985530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47F36-DDD0-4F30-A9E6-D0C72FFF07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ADC435-BA19-4916-A529-244D18BC73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6B8D42-D298-4964-8A41-9247C54CAC28}"/>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5" name="Footer Placeholder 4">
            <a:extLst>
              <a:ext uri="{FF2B5EF4-FFF2-40B4-BE49-F238E27FC236}">
                <a16:creationId xmlns:a16="http://schemas.microsoft.com/office/drawing/2014/main" id="{A012FC8F-7D75-49EE-AE65-B73552F028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3F50C1-04A9-4B45-B7E5-8D35550CA258}"/>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1406087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D6DDA-7E03-41F6-8875-B660BCFDB79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6B1402-CCE4-451A-9FB7-B3B3C2AC232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693787-3F91-4AF4-B81E-4CE62235C6BD}"/>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5" name="Footer Placeholder 4">
            <a:extLst>
              <a:ext uri="{FF2B5EF4-FFF2-40B4-BE49-F238E27FC236}">
                <a16:creationId xmlns:a16="http://schemas.microsoft.com/office/drawing/2014/main" id="{9433F106-7A55-4DB5-8580-298ABA77F1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B7927-6D54-4D40-83EA-ABEEA79E06BD}"/>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1460067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D6A51-9E0B-4009-9D0F-D795982180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4E590A-E07F-4DE8-BD6B-1CA7752AF22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7FED9B-DDF6-46A0-B962-3733B9DF87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BBEB53-34B2-49E1-805D-19D19E454E27}"/>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6" name="Footer Placeholder 5">
            <a:extLst>
              <a:ext uri="{FF2B5EF4-FFF2-40B4-BE49-F238E27FC236}">
                <a16:creationId xmlns:a16="http://schemas.microsoft.com/office/drawing/2014/main" id="{598EA283-6141-4BBD-B420-8504E3692E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26BC44-5BDC-41D3-8A6A-E2D8921A0BB6}"/>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3663615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5B675-14EA-4942-BFEA-92E9F31929C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8FD4EC-B7D0-4D72-9875-0D1C9DDE6C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EAFA3E0-AEDB-4919-900D-180C2E6FC2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196E9E-4E62-469C-8CE1-DC0E26C75E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248234-C366-436B-A19D-2569814C4C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AC5DF6F-E715-4644-B1EA-E4B74DB26E6A}"/>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8" name="Footer Placeholder 7">
            <a:extLst>
              <a:ext uri="{FF2B5EF4-FFF2-40B4-BE49-F238E27FC236}">
                <a16:creationId xmlns:a16="http://schemas.microsoft.com/office/drawing/2014/main" id="{1A1A8D63-52BB-4EA1-9B09-0B1FBD3A0D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2EA8588-9A5C-4B3F-A65C-847EBBD8CB78}"/>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749852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2F982-5BC2-4284-A1C0-3B524DA28C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A314BAD-17BC-42BE-8766-FE42AFE93601}"/>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4" name="Footer Placeholder 3">
            <a:extLst>
              <a:ext uri="{FF2B5EF4-FFF2-40B4-BE49-F238E27FC236}">
                <a16:creationId xmlns:a16="http://schemas.microsoft.com/office/drawing/2014/main" id="{DAFCC231-D2D2-4270-AE91-BA08D79C550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A0CBA8-A192-4F07-8D43-3E3F28CD771B}"/>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3811051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D3C090-877E-46CA-8DD7-E764908F3A1D}"/>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3" name="Footer Placeholder 2">
            <a:extLst>
              <a:ext uri="{FF2B5EF4-FFF2-40B4-BE49-F238E27FC236}">
                <a16:creationId xmlns:a16="http://schemas.microsoft.com/office/drawing/2014/main" id="{F6873872-EEE8-4E03-86EE-C6F88B94C2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0AC4FF-5CBB-404E-AB51-872DFC8D75DD}"/>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2816956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90AC8-C2E8-446B-AC86-6F5DA5C160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989DE05-8CA9-4E2F-AC28-5181D60166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7C724B-D69F-42FC-B6C6-9463C9EDBD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C3D06-8132-4629-A885-0C681FF8B230}"/>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6" name="Footer Placeholder 5">
            <a:extLst>
              <a:ext uri="{FF2B5EF4-FFF2-40B4-BE49-F238E27FC236}">
                <a16:creationId xmlns:a16="http://schemas.microsoft.com/office/drawing/2014/main" id="{EBA00B3B-896D-4B14-A7EE-C6871AD84E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B26430-14AA-4889-84C4-EB1CBC2382C1}"/>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3769845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705E9-102F-434C-851B-E21BB1B424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D74FDFC-EA23-4481-91FD-164B5AF756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A9B3D0-5E18-4AFD-9B86-280F37736C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CA3279-3123-4A79-9C58-D9EFFB7F5C75}"/>
              </a:ext>
            </a:extLst>
          </p:cNvPr>
          <p:cNvSpPr>
            <a:spLocks noGrp="1"/>
          </p:cNvSpPr>
          <p:nvPr>
            <p:ph type="dt" sz="half" idx="10"/>
          </p:nvPr>
        </p:nvSpPr>
        <p:spPr/>
        <p:txBody>
          <a:bodyPr/>
          <a:lstStyle/>
          <a:p>
            <a:fld id="{B49C9807-4233-4EC8-B96B-0588BF97723C}" type="datetimeFigureOut">
              <a:rPr lang="en-US" smtClean="0"/>
              <a:t>2024-03-14</a:t>
            </a:fld>
            <a:endParaRPr lang="en-US"/>
          </a:p>
        </p:txBody>
      </p:sp>
      <p:sp>
        <p:nvSpPr>
          <p:cNvPr id="6" name="Footer Placeholder 5">
            <a:extLst>
              <a:ext uri="{FF2B5EF4-FFF2-40B4-BE49-F238E27FC236}">
                <a16:creationId xmlns:a16="http://schemas.microsoft.com/office/drawing/2014/main" id="{B2733F06-A463-4B64-8226-E4521BEB2B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2FE5CC-FDD2-4F16-A50C-00DCC5DF8DD4}"/>
              </a:ext>
            </a:extLst>
          </p:cNvPr>
          <p:cNvSpPr>
            <a:spLocks noGrp="1"/>
          </p:cNvSpPr>
          <p:nvPr>
            <p:ph type="sldNum" sz="quarter" idx="12"/>
          </p:nvPr>
        </p:nvSpPr>
        <p:spPr/>
        <p:txBody>
          <a:bodyPr/>
          <a:lstStyle/>
          <a:p>
            <a:fld id="{561F1FB4-58A0-449A-8B7B-8D05CE9EAFE4}" type="slidenum">
              <a:rPr lang="en-US" smtClean="0"/>
              <a:t>‹#›</a:t>
            </a:fld>
            <a:endParaRPr lang="en-US"/>
          </a:p>
        </p:txBody>
      </p:sp>
    </p:spTree>
    <p:extLst>
      <p:ext uri="{BB962C8B-B14F-4D97-AF65-F5344CB8AC3E}">
        <p14:creationId xmlns:p14="http://schemas.microsoft.com/office/powerpoint/2010/main" val="1534401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177909-CF55-45D5-8835-F29928957F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4CF7A2-02D0-4CB9-96D4-40A30C721B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A6741E-89FE-4939-9EB1-64C2B81CC3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9C9807-4233-4EC8-B96B-0588BF97723C}" type="datetimeFigureOut">
              <a:rPr lang="en-US" smtClean="0"/>
              <a:t>2024-03-14</a:t>
            </a:fld>
            <a:endParaRPr lang="en-US"/>
          </a:p>
        </p:txBody>
      </p:sp>
      <p:sp>
        <p:nvSpPr>
          <p:cNvPr id="5" name="Footer Placeholder 4">
            <a:extLst>
              <a:ext uri="{FF2B5EF4-FFF2-40B4-BE49-F238E27FC236}">
                <a16:creationId xmlns:a16="http://schemas.microsoft.com/office/drawing/2014/main" id="{F5865B61-ED96-457C-B7CF-6198BEDC8C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FC8565-8FB6-4D5F-8FD1-E57AB65A66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1F1FB4-58A0-449A-8B7B-8D05CE9EAFE4}" type="slidenum">
              <a:rPr lang="en-US" smtClean="0"/>
              <a:t>‹#›</a:t>
            </a:fld>
            <a:endParaRPr lang="en-US"/>
          </a:p>
        </p:txBody>
      </p:sp>
    </p:spTree>
    <p:extLst>
      <p:ext uri="{BB962C8B-B14F-4D97-AF65-F5344CB8AC3E}">
        <p14:creationId xmlns:p14="http://schemas.microsoft.com/office/powerpoint/2010/main" val="25075340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17/06/relationships/model3d" Target="../media/model3d1.glb"/></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slide" Target="slide3.xml"/></Relationships>
</file>

<file path=ppt/slides/_rels/slide20.xml.rels><?xml version="1.0" encoding="UTF-8" standalone="yes"?>
<Relationships xmlns="http://schemas.openxmlformats.org/package/2006/relationships"><Relationship Id="rId3" Type="http://schemas.openxmlformats.org/officeDocument/2006/relationships/hyperlink" Target="mailto:Cocsamcoc69@gmail.com" TargetMode="External"/><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60.png"/><Relationship Id="rId13" Type="http://schemas.openxmlformats.org/officeDocument/2006/relationships/slide" Target="slide13.xml"/><Relationship Id="rId3" Type="http://schemas.openxmlformats.org/officeDocument/2006/relationships/image" Target="../media/image6.png"/><Relationship Id="rId7" Type="http://schemas.openxmlformats.org/officeDocument/2006/relationships/slide" Target="slide7.xml"/><Relationship Id="rId12" Type="http://schemas.openxmlformats.org/officeDocument/2006/relationships/image" Target="../media/image9.png"/><Relationship Id="rId17" Type="http://schemas.openxmlformats.org/officeDocument/2006/relationships/image" Target="../media/image10.png"/><Relationship Id="rId2" Type="http://schemas.openxmlformats.org/officeDocument/2006/relationships/image" Target="../media/image4.jpg"/><Relationship Id="rId16" Type="http://schemas.openxmlformats.org/officeDocument/2006/relationships/slide" Target="slide17.xml"/><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8.png"/><Relationship Id="rId5" Type="http://schemas.openxmlformats.org/officeDocument/2006/relationships/image" Target="../media/image6.png"/><Relationship Id="rId15" Type="http://schemas.openxmlformats.org/officeDocument/2006/relationships/image" Target="../media/image10.png"/><Relationship Id="rId10" Type="http://schemas.openxmlformats.org/officeDocument/2006/relationships/slide" Target="slide11.xml"/><Relationship Id="rId4" Type="http://schemas.openxmlformats.org/officeDocument/2006/relationships/slide" Target="slide5.xml"/><Relationship Id="rId9" Type="http://schemas.openxmlformats.org/officeDocument/2006/relationships/image" Target="../media/image8.png"/><Relationship Id="rId1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FB9C279-CC32-42A3-A6F7-10781303C900}"/>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70000"/>
                    </a14:imgEffect>
                  </a14:imgLayer>
                </a14:imgProps>
              </a:ext>
              <a:ext uri="{28A0092B-C50C-407E-A947-70E740481C1C}">
                <a14:useLocalDpi xmlns:a14="http://schemas.microsoft.com/office/drawing/2010/main" val="0"/>
              </a:ext>
            </a:extLst>
          </a:blip>
          <a:srcRect t="7813" b="7813"/>
          <a:stretch/>
        </p:blipFill>
        <p:spPr>
          <a:xfrm>
            <a:off x="0" y="0"/>
            <a:ext cx="12192000" cy="6858000"/>
          </a:xfrm>
          <a:prstGeom prst="rect">
            <a:avLst/>
          </a:prstGeom>
        </p:spPr>
      </p:pic>
      <p:sp>
        <p:nvSpPr>
          <p:cNvPr id="2" name="TextBox 1">
            <a:extLst>
              <a:ext uri="{FF2B5EF4-FFF2-40B4-BE49-F238E27FC236}">
                <a16:creationId xmlns:a16="http://schemas.microsoft.com/office/drawing/2014/main" id="{4B022A33-0825-44A3-945E-DC509549ABF7}"/>
              </a:ext>
            </a:extLst>
          </p:cNvPr>
          <p:cNvSpPr txBox="1"/>
          <p:nvPr/>
        </p:nvSpPr>
        <p:spPr>
          <a:xfrm>
            <a:off x="2157663" y="393032"/>
            <a:ext cx="7876673" cy="523220"/>
          </a:xfrm>
          <a:prstGeom prst="rect">
            <a:avLst/>
          </a:prstGeom>
          <a:noFill/>
        </p:spPr>
        <p:txBody>
          <a:bodyPr wrap="square" rtlCol="0">
            <a:spAutoFit/>
          </a:bodyPr>
          <a:lstStyle/>
          <a:p>
            <a:pPr algn="ctr"/>
            <a:r>
              <a:rPr lang="en-US" sz="2800" b="1" i="0" dirty="0">
                <a:solidFill>
                  <a:schemeClr val="bg1"/>
                </a:solidFill>
                <a:effectLst/>
                <a:latin typeface="Manrope"/>
              </a:rPr>
              <a:t>Bank Loan Case Study</a:t>
            </a:r>
          </a:p>
        </p:txBody>
      </p:sp>
      <mc:AlternateContent xmlns:mc="http://schemas.openxmlformats.org/markup-compatibility/2006">
        <mc:Choice xmlns:am3d="http://schemas.microsoft.com/office/drawing/2017/model3d" Requires="am3d">
          <p:graphicFrame>
            <p:nvGraphicFramePr>
              <p:cNvPr id="3" name="3D Model 2" descr="Links">
                <a:extLst>
                  <a:ext uri="{FF2B5EF4-FFF2-40B4-BE49-F238E27FC236}">
                    <a16:creationId xmlns:a16="http://schemas.microsoft.com/office/drawing/2014/main" id="{9C98902B-9C24-4E64-80AA-C50749F49C3C}"/>
                  </a:ext>
                </a:extLst>
              </p:cNvPr>
              <p:cNvGraphicFramePr>
                <a:graphicFrameLocks noChangeAspect="1"/>
              </p:cNvGraphicFramePr>
              <p:nvPr>
                <p:extLst>
                  <p:ext uri="{D42A27DB-BD31-4B8C-83A1-F6EECF244321}">
                    <p14:modId xmlns:p14="http://schemas.microsoft.com/office/powerpoint/2010/main" val="917126590"/>
                  </p:ext>
                </p:extLst>
              </p:nvPr>
            </p:nvGraphicFramePr>
            <p:xfrm>
              <a:off x="6096000" y="-976737"/>
              <a:ext cx="3999813" cy="3150556"/>
            </p:xfrm>
            <a:graphic>
              <a:graphicData uri="http://schemas.microsoft.com/office/drawing/2017/model3d">
                <am3d:model3d r:embed="rId4">
                  <am3d:spPr>
                    <a:xfrm>
                      <a:off x="0" y="0"/>
                      <a:ext cx="3999813" cy="3150556"/>
                    </a:xfrm>
                    <a:prstGeom prst="rect">
                      <a:avLst/>
                    </a:prstGeom>
                  </am3d:spPr>
                  <am3d:camera>
                    <am3d:pos x="0" y="0" z="74771876"/>
                    <am3d:up dx="0" dy="36000000" dz="0"/>
                    <am3d:lookAt x="0" y="0" z="0"/>
                    <am3d:perspective fov="2700000"/>
                  </am3d:camera>
                  <am3d:trans>
                    <am3d:meterPerModelUnit n="127812" d="1000000"/>
                    <am3d:preTrans dx="5737674" dy="-11363692" dz="-7500368"/>
                    <am3d:scale>
                      <am3d:sx n="1000000" d="1000000"/>
                      <am3d:sy n="1000000" d="1000000"/>
                      <am3d:sz n="1000000" d="1000000"/>
                    </am3d:scale>
                    <am3d:rot/>
                    <am3d:postTrans dx="0" dy="0" dz="0"/>
                  </am3d:trans>
                  <am3d:raster rName="Office3DRenderer" rVer="16.0.8326">
                    <am3d:blip r:embed="rId5"/>
                  </am3d:raster>
                  <am3d:extLst>
                    <a:ext uri="{9A65AA19-BECB-4387-8358-8AD5134E1D82}">
                      <a3danim:embedAnim xmlns:a3danim="http://schemas.microsoft.com/office/drawing/2018/animation/model3d" animId="0">
                        <a3danim:animPr length="7966" count="indefinite"/>
                      </a3danim:embedAnim>
                    </a:ext>
                    <a:ext uri="{E9DE012E-A134-456F-84FE-255F9AAD75C6}">
                      <a3danim:posterFrame xmlns:a3danim="http://schemas.microsoft.com/office/drawing/2018/animation/model3d" animId="0"/>
                    </a:ext>
                  </am3d:extLst>
                  <am3d:objViewport viewportSz="606764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Links">
                <a:extLst>
                  <a:ext uri="{FF2B5EF4-FFF2-40B4-BE49-F238E27FC236}">
                    <a16:creationId xmlns:a16="http://schemas.microsoft.com/office/drawing/2014/main" id="{9C98902B-9C24-4E64-80AA-C50749F49C3C}"/>
                  </a:ext>
                </a:extLst>
              </p:cNvPr>
              <p:cNvPicPr>
                <a:picLocks noGrp="1" noRot="1" noChangeAspect="1" noMove="1" noResize="1" noEditPoints="1" noAdjustHandles="1" noChangeArrowheads="1" noChangeShapeType="1" noCrop="1"/>
              </p:cNvPicPr>
              <p:nvPr/>
            </p:nvPicPr>
            <p:blipFill>
              <a:blip r:embed="rId5"/>
              <a:stretch>
                <a:fillRect/>
              </a:stretch>
            </p:blipFill>
            <p:spPr>
              <a:xfrm>
                <a:off x="6096000" y="-976737"/>
                <a:ext cx="3999813" cy="3150556"/>
              </a:xfrm>
              <a:prstGeom prst="rect">
                <a:avLst/>
              </a:prstGeom>
            </p:spPr>
          </p:pic>
        </mc:Fallback>
      </mc:AlternateContent>
    </p:spTree>
    <p:extLst>
      <p:ext uri="{BB962C8B-B14F-4D97-AF65-F5344CB8AC3E}">
        <p14:creationId xmlns:p14="http://schemas.microsoft.com/office/powerpoint/2010/main" val="196472058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0" presetClass="emph" presetSubtype="1" repeatCount="indefinite" fill="hold" nodeType="withEffect">
                                  <p:stCondLst>
                                    <p:cond delay="0"/>
                                  </p:stCondLst>
                                  <p:childTnLst>
                                    <p:anim calcmode="lin" valueType="num">
                                      <p:cBhvr>
                                        <p:cTn id="6" dur="7967" fill="hold"/>
                                        <p:tgtEl>
                                          <p:spTgt spid="3"/>
                                        </p:tgtEl>
                                        <p:attrNameLst>
                                          <p:attrName>embedded1</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CFE8698-13F9-440B-929E-C313E9CFF092}"/>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0" y="1"/>
            <a:ext cx="12191999" cy="6857999"/>
          </a:xfrm>
          <a:prstGeom prst="rect">
            <a:avLst/>
          </a:prstGeom>
        </p:spPr>
      </p:pic>
      <p:pic>
        <p:nvPicPr>
          <p:cNvPr id="5" name="Picture 4">
            <a:extLst>
              <a:ext uri="{FF2B5EF4-FFF2-40B4-BE49-F238E27FC236}">
                <a16:creationId xmlns:a16="http://schemas.microsoft.com/office/drawing/2014/main" id="{D72314E3-F6C9-4583-8153-8C06316F2D95}"/>
              </a:ext>
            </a:extLst>
          </p:cNvPr>
          <p:cNvPicPr>
            <a:picLocks noChangeAspect="1"/>
          </p:cNvPicPr>
          <p:nvPr/>
        </p:nvPicPr>
        <p:blipFill>
          <a:blip r:embed="rId3"/>
          <a:stretch>
            <a:fillRect/>
          </a:stretch>
        </p:blipFill>
        <p:spPr>
          <a:xfrm>
            <a:off x="5581838" y="600075"/>
            <a:ext cx="6315456" cy="4138985"/>
          </a:xfrm>
          <a:prstGeom prst="rect">
            <a:avLst/>
          </a:prstGeom>
        </p:spPr>
      </p:pic>
      <p:pic>
        <p:nvPicPr>
          <p:cNvPr id="9" name="Picture 8">
            <a:extLst>
              <a:ext uri="{FF2B5EF4-FFF2-40B4-BE49-F238E27FC236}">
                <a16:creationId xmlns:a16="http://schemas.microsoft.com/office/drawing/2014/main" id="{EE4045F7-6724-45A9-9B62-6F56E90066A8}"/>
              </a:ext>
            </a:extLst>
          </p:cNvPr>
          <p:cNvPicPr>
            <a:picLocks noChangeAspect="1"/>
          </p:cNvPicPr>
          <p:nvPr/>
        </p:nvPicPr>
        <p:blipFill>
          <a:blip r:embed="rId4"/>
          <a:stretch>
            <a:fillRect/>
          </a:stretch>
        </p:blipFill>
        <p:spPr>
          <a:xfrm>
            <a:off x="294706" y="600075"/>
            <a:ext cx="4077269" cy="5106113"/>
          </a:xfrm>
          <a:prstGeom prst="rect">
            <a:avLst/>
          </a:prstGeom>
        </p:spPr>
      </p:pic>
      <p:sp>
        <p:nvSpPr>
          <p:cNvPr id="10" name="TextBox 9">
            <a:extLst>
              <a:ext uri="{FF2B5EF4-FFF2-40B4-BE49-F238E27FC236}">
                <a16:creationId xmlns:a16="http://schemas.microsoft.com/office/drawing/2014/main" id="{E964A836-BDDF-42E0-A71F-80FF69A6441A}"/>
              </a:ext>
            </a:extLst>
          </p:cNvPr>
          <p:cNvSpPr txBox="1"/>
          <p:nvPr/>
        </p:nvSpPr>
        <p:spPr>
          <a:xfrm>
            <a:off x="4981575" y="5336856"/>
            <a:ext cx="6553200" cy="369332"/>
          </a:xfrm>
          <a:prstGeom prst="rect">
            <a:avLst/>
          </a:prstGeom>
          <a:noFill/>
        </p:spPr>
        <p:txBody>
          <a:bodyPr wrap="square" rtlCol="0">
            <a:spAutoFit/>
          </a:bodyPr>
          <a:lstStyle/>
          <a:p>
            <a:r>
              <a:rPr lang="en-US" b="1" dirty="0">
                <a:solidFill>
                  <a:schemeClr val="bg1"/>
                </a:solidFill>
              </a:rPr>
              <a:t>Convert days into year:   =ABS(AK2/365)   {so -637 days = 2Year}</a:t>
            </a:r>
          </a:p>
        </p:txBody>
      </p:sp>
    </p:spTree>
    <p:extLst>
      <p:ext uri="{BB962C8B-B14F-4D97-AF65-F5344CB8AC3E}">
        <p14:creationId xmlns:p14="http://schemas.microsoft.com/office/powerpoint/2010/main" val="4093746695"/>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Connector 1">
            <a:extLst>
              <a:ext uri="{FF2B5EF4-FFF2-40B4-BE49-F238E27FC236}">
                <a16:creationId xmlns:a16="http://schemas.microsoft.com/office/drawing/2014/main" id="{4E1438EB-EA9B-4372-A0C5-66B4918337A7}"/>
              </a:ext>
            </a:extLst>
          </p:cNvPr>
          <p:cNvSpPr/>
          <p:nvPr/>
        </p:nvSpPr>
        <p:spPr>
          <a:xfrm>
            <a:off x="3584448" y="917448"/>
            <a:ext cx="5023104" cy="5023104"/>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B64B5A9F-204D-4B42-AA14-E46645684532}"/>
              </a:ext>
            </a:extLst>
          </p:cNvPr>
          <p:cNvSpPr txBox="1"/>
          <p:nvPr/>
        </p:nvSpPr>
        <p:spPr>
          <a:xfrm>
            <a:off x="4011168" y="3013501"/>
            <a:ext cx="4428744" cy="830997"/>
          </a:xfrm>
          <a:prstGeom prst="rect">
            <a:avLst/>
          </a:prstGeom>
          <a:noFill/>
        </p:spPr>
        <p:txBody>
          <a:bodyPr wrap="square" rtlCol="0">
            <a:spAutoFit/>
          </a:bodyPr>
          <a:lstStyle/>
          <a:p>
            <a:pPr algn="ctr"/>
            <a:r>
              <a:rPr lang="en-US" sz="4800" b="1" i="0" dirty="0">
                <a:solidFill>
                  <a:schemeClr val="bg1"/>
                </a:solidFill>
                <a:effectLst/>
                <a:latin typeface="Manrope"/>
              </a:rPr>
              <a:t>Data Imbalance</a:t>
            </a:r>
            <a:endParaRPr lang="en-US" sz="4800" dirty="0">
              <a:solidFill>
                <a:schemeClr val="bg1"/>
              </a:solidFill>
            </a:endParaRPr>
          </a:p>
        </p:txBody>
      </p:sp>
    </p:spTree>
    <p:extLst>
      <p:ext uri="{BB962C8B-B14F-4D97-AF65-F5344CB8AC3E}">
        <p14:creationId xmlns:p14="http://schemas.microsoft.com/office/powerpoint/2010/main" val="425851438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0B3F1E90-D7EB-4C5F-B42F-D9A364BBDDB5}"/>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0" y="1"/>
            <a:ext cx="12191999" cy="6857999"/>
          </a:xfrm>
          <a:prstGeom prst="rect">
            <a:avLst/>
          </a:prstGeom>
        </p:spPr>
      </p:pic>
      <p:sp>
        <p:nvSpPr>
          <p:cNvPr id="3" name="Flowchart: Connector 2">
            <a:extLst>
              <a:ext uri="{FF2B5EF4-FFF2-40B4-BE49-F238E27FC236}">
                <a16:creationId xmlns:a16="http://schemas.microsoft.com/office/drawing/2014/main" id="{39BC968C-84D5-4419-A343-55F0ECAC45CB}"/>
              </a:ext>
            </a:extLst>
          </p:cNvPr>
          <p:cNvSpPr/>
          <p:nvPr/>
        </p:nvSpPr>
        <p:spPr>
          <a:xfrm>
            <a:off x="-2728685" y="-2815771"/>
            <a:ext cx="17112342" cy="12830628"/>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E5A9F9BB-8377-4F76-9DBB-784501B76D38}"/>
              </a:ext>
            </a:extLst>
          </p:cNvPr>
          <p:cNvSpPr txBox="1"/>
          <p:nvPr/>
        </p:nvSpPr>
        <p:spPr>
          <a:xfrm>
            <a:off x="5230367" y="217714"/>
            <a:ext cx="4428744" cy="830997"/>
          </a:xfrm>
          <a:prstGeom prst="rect">
            <a:avLst/>
          </a:prstGeom>
          <a:noFill/>
        </p:spPr>
        <p:txBody>
          <a:bodyPr wrap="square" rtlCol="0">
            <a:spAutoFit/>
          </a:bodyPr>
          <a:lstStyle/>
          <a:p>
            <a:pPr algn="ctr"/>
            <a:r>
              <a:rPr lang="en-US" sz="4800" b="1" i="0" dirty="0">
                <a:solidFill>
                  <a:schemeClr val="bg1"/>
                </a:solidFill>
                <a:effectLst/>
                <a:latin typeface="Manrope"/>
              </a:rPr>
              <a:t>Data Imbalance</a:t>
            </a:r>
            <a:endParaRPr lang="en-US" sz="4800" dirty="0">
              <a:solidFill>
                <a:schemeClr val="bg1"/>
              </a:solidFill>
            </a:endParaRPr>
          </a:p>
        </p:txBody>
      </p:sp>
      <p:sp>
        <p:nvSpPr>
          <p:cNvPr id="5" name="TextBox 4">
            <a:extLst>
              <a:ext uri="{FF2B5EF4-FFF2-40B4-BE49-F238E27FC236}">
                <a16:creationId xmlns:a16="http://schemas.microsoft.com/office/drawing/2014/main" id="{B15925EE-C370-41E1-8C67-5A12A04C08BD}"/>
              </a:ext>
            </a:extLst>
          </p:cNvPr>
          <p:cNvSpPr txBox="1"/>
          <p:nvPr/>
        </p:nvSpPr>
        <p:spPr>
          <a:xfrm>
            <a:off x="3193142" y="217713"/>
            <a:ext cx="3164115" cy="830997"/>
          </a:xfrm>
          <a:prstGeom prst="rect">
            <a:avLst/>
          </a:prstGeom>
          <a:noFill/>
        </p:spPr>
        <p:txBody>
          <a:bodyPr wrap="square" rtlCol="0">
            <a:spAutoFit/>
          </a:bodyPr>
          <a:lstStyle/>
          <a:p>
            <a:r>
              <a:rPr lang="en-US" sz="4800" b="1" i="0" dirty="0">
                <a:solidFill>
                  <a:schemeClr val="bg1"/>
                </a:solidFill>
                <a:effectLst/>
                <a:latin typeface="Manrope"/>
              </a:rPr>
              <a:t>Analyze</a:t>
            </a:r>
            <a:endParaRPr lang="en-US" sz="4800" dirty="0">
              <a:solidFill>
                <a:schemeClr val="bg1"/>
              </a:solidFill>
            </a:endParaRPr>
          </a:p>
        </p:txBody>
      </p:sp>
      <p:pic>
        <p:nvPicPr>
          <p:cNvPr id="7" name="Picture 6">
            <a:extLst>
              <a:ext uri="{FF2B5EF4-FFF2-40B4-BE49-F238E27FC236}">
                <a16:creationId xmlns:a16="http://schemas.microsoft.com/office/drawing/2014/main" id="{6BDB8189-467D-43D3-9B22-846E6A317E41}"/>
              </a:ext>
            </a:extLst>
          </p:cNvPr>
          <p:cNvPicPr>
            <a:picLocks noChangeAspect="1"/>
          </p:cNvPicPr>
          <p:nvPr/>
        </p:nvPicPr>
        <p:blipFill>
          <a:blip r:embed="rId3"/>
          <a:stretch>
            <a:fillRect/>
          </a:stretch>
        </p:blipFill>
        <p:spPr>
          <a:xfrm>
            <a:off x="8000638" y="1422284"/>
            <a:ext cx="1914792" cy="1476581"/>
          </a:xfrm>
          <a:prstGeom prst="rect">
            <a:avLst/>
          </a:prstGeom>
        </p:spPr>
      </p:pic>
      <p:pic>
        <p:nvPicPr>
          <p:cNvPr id="11" name="Picture 10">
            <a:extLst>
              <a:ext uri="{FF2B5EF4-FFF2-40B4-BE49-F238E27FC236}">
                <a16:creationId xmlns:a16="http://schemas.microsoft.com/office/drawing/2014/main" id="{2DE54C8C-F633-4EDB-968A-746CF75459E7}"/>
              </a:ext>
            </a:extLst>
          </p:cNvPr>
          <p:cNvPicPr>
            <a:picLocks noChangeAspect="1"/>
          </p:cNvPicPr>
          <p:nvPr/>
        </p:nvPicPr>
        <p:blipFill>
          <a:blip r:embed="rId4"/>
          <a:stretch>
            <a:fillRect/>
          </a:stretch>
        </p:blipFill>
        <p:spPr>
          <a:xfrm>
            <a:off x="7194125" y="3599543"/>
            <a:ext cx="4525006" cy="2715004"/>
          </a:xfrm>
          <a:prstGeom prst="rect">
            <a:avLst/>
          </a:prstGeom>
        </p:spPr>
      </p:pic>
      <p:sp>
        <p:nvSpPr>
          <p:cNvPr id="12" name="TextBox 11">
            <a:extLst>
              <a:ext uri="{FF2B5EF4-FFF2-40B4-BE49-F238E27FC236}">
                <a16:creationId xmlns:a16="http://schemas.microsoft.com/office/drawing/2014/main" id="{35206F08-FAD6-490E-99EB-CD3330AF7CF4}"/>
              </a:ext>
            </a:extLst>
          </p:cNvPr>
          <p:cNvSpPr txBox="1"/>
          <p:nvPr/>
        </p:nvSpPr>
        <p:spPr>
          <a:xfrm>
            <a:off x="747711" y="4608453"/>
            <a:ext cx="4733925" cy="923330"/>
          </a:xfrm>
          <a:prstGeom prst="rect">
            <a:avLst/>
          </a:prstGeom>
          <a:solidFill>
            <a:schemeClr val="tx1"/>
          </a:solidFill>
        </p:spPr>
        <p:txBody>
          <a:bodyPr wrap="square" rtlCol="0">
            <a:spAutoFit/>
          </a:bodyPr>
          <a:lstStyle/>
          <a:p>
            <a:r>
              <a:rPr lang="en-US" b="1" dirty="0">
                <a:solidFill>
                  <a:schemeClr val="bg1"/>
                </a:solidFill>
              </a:rPr>
              <a:t>Ratio : G4/G5=11.42</a:t>
            </a:r>
          </a:p>
          <a:p>
            <a:r>
              <a:rPr lang="en-US" b="1" dirty="0">
                <a:solidFill>
                  <a:schemeClr val="bg1"/>
                </a:solidFill>
              </a:rPr>
              <a:t>Percentage :Target0:	91.95%</a:t>
            </a:r>
          </a:p>
          <a:p>
            <a:r>
              <a:rPr lang="en-US" b="1" dirty="0">
                <a:solidFill>
                  <a:schemeClr val="bg1"/>
                </a:solidFill>
              </a:rPr>
              <a:t>	     Target1: 	8.05%</a:t>
            </a:r>
          </a:p>
        </p:txBody>
      </p:sp>
      <p:pic>
        <p:nvPicPr>
          <p:cNvPr id="14" name="Picture 13">
            <a:extLst>
              <a:ext uri="{FF2B5EF4-FFF2-40B4-BE49-F238E27FC236}">
                <a16:creationId xmlns:a16="http://schemas.microsoft.com/office/drawing/2014/main" id="{10B4A9AE-7DE4-479E-B053-521AAEF2F463}"/>
              </a:ext>
            </a:extLst>
          </p:cNvPr>
          <p:cNvPicPr>
            <a:picLocks noChangeAspect="1"/>
          </p:cNvPicPr>
          <p:nvPr/>
        </p:nvPicPr>
        <p:blipFill>
          <a:blip r:embed="rId5"/>
          <a:stretch>
            <a:fillRect/>
          </a:stretch>
        </p:blipFill>
        <p:spPr>
          <a:xfrm>
            <a:off x="871224" y="1693290"/>
            <a:ext cx="4486901" cy="943107"/>
          </a:xfrm>
          <a:prstGeom prst="rect">
            <a:avLst/>
          </a:prstGeom>
        </p:spPr>
      </p:pic>
    </p:spTree>
    <p:extLst>
      <p:ext uri="{BB962C8B-B14F-4D97-AF65-F5344CB8AC3E}">
        <p14:creationId xmlns:p14="http://schemas.microsoft.com/office/powerpoint/2010/main" val="9523709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Connector 1">
            <a:extLst>
              <a:ext uri="{FF2B5EF4-FFF2-40B4-BE49-F238E27FC236}">
                <a16:creationId xmlns:a16="http://schemas.microsoft.com/office/drawing/2014/main" id="{EC41FD91-67E0-47A5-B27B-3A9477143084}"/>
              </a:ext>
            </a:extLst>
          </p:cNvPr>
          <p:cNvSpPr/>
          <p:nvPr/>
        </p:nvSpPr>
        <p:spPr>
          <a:xfrm>
            <a:off x="3584448" y="917448"/>
            <a:ext cx="5023104" cy="5023104"/>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8C6CD929-BDBA-495E-A8FD-73778085E667}"/>
              </a:ext>
            </a:extLst>
          </p:cNvPr>
          <p:cNvSpPr txBox="1"/>
          <p:nvPr/>
        </p:nvSpPr>
        <p:spPr>
          <a:xfrm>
            <a:off x="3467100" y="3013501"/>
            <a:ext cx="5257800" cy="830997"/>
          </a:xfrm>
          <a:prstGeom prst="rect">
            <a:avLst/>
          </a:prstGeom>
          <a:noFill/>
        </p:spPr>
        <p:txBody>
          <a:bodyPr wrap="square" rtlCol="0">
            <a:spAutoFit/>
          </a:bodyPr>
          <a:lstStyle/>
          <a:p>
            <a:pPr algn="ctr"/>
            <a:r>
              <a:rPr lang="en-US" sz="4800" b="1" i="0" dirty="0">
                <a:solidFill>
                  <a:schemeClr val="bg1"/>
                </a:solidFill>
                <a:effectLst/>
                <a:latin typeface="Manrope"/>
              </a:rPr>
              <a:t>Perform Univariate</a:t>
            </a:r>
            <a:endParaRPr lang="en-US" sz="4800" dirty="0">
              <a:solidFill>
                <a:schemeClr val="bg1"/>
              </a:solidFill>
            </a:endParaRPr>
          </a:p>
        </p:txBody>
      </p:sp>
    </p:spTree>
    <p:extLst>
      <p:ext uri="{BB962C8B-B14F-4D97-AF65-F5344CB8AC3E}">
        <p14:creationId xmlns:p14="http://schemas.microsoft.com/office/powerpoint/2010/main" val="379697685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B2D82C-B73C-489B-9EEB-C015D7FE5684}"/>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0" y="8822"/>
            <a:ext cx="12191999" cy="6857999"/>
          </a:xfrm>
          <a:prstGeom prst="rect">
            <a:avLst/>
          </a:prstGeom>
        </p:spPr>
      </p:pic>
      <p:sp>
        <p:nvSpPr>
          <p:cNvPr id="3" name="Flowchart: Connector 2">
            <a:extLst>
              <a:ext uri="{FF2B5EF4-FFF2-40B4-BE49-F238E27FC236}">
                <a16:creationId xmlns:a16="http://schemas.microsoft.com/office/drawing/2014/main" id="{D6A44582-C346-4899-A186-5CFEBEFF4AF1}"/>
              </a:ext>
            </a:extLst>
          </p:cNvPr>
          <p:cNvSpPr/>
          <p:nvPr/>
        </p:nvSpPr>
        <p:spPr>
          <a:xfrm>
            <a:off x="-3643086" y="-3251199"/>
            <a:ext cx="18970172" cy="12569370"/>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B59CEE92-9A7C-4A36-BEB9-07B2E9707980}"/>
              </a:ext>
            </a:extLst>
          </p:cNvPr>
          <p:cNvSpPr txBox="1"/>
          <p:nvPr/>
        </p:nvSpPr>
        <p:spPr>
          <a:xfrm>
            <a:off x="-696687" y="134255"/>
            <a:ext cx="5257800" cy="584775"/>
          </a:xfrm>
          <a:prstGeom prst="rect">
            <a:avLst/>
          </a:prstGeom>
          <a:noFill/>
        </p:spPr>
        <p:txBody>
          <a:bodyPr wrap="square" rtlCol="0">
            <a:spAutoFit/>
          </a:bodyPr>
          <a:lstStyle/>
          <a:p>
            <a:pPr algn="ctr"/>
            <a:r>
              <a:rPr lang="en-US" sz="3200" b="1" i="0" dirty="0">
                <a:solidFill>
                  <a:schemeClr val="bg1"/>
                </a:solidFill>
                <a:effectLst/>
                <a:latin typeface="Manrope"/>
              </a:rPr>
              <a:t>Perform Univariate</a:t>
            </a:r>
            <a:endParaRPr lang="en-US" sz="3200" dirty="0">
              <a:solidFill>
                <a:schemeClr val="bg1"/>
              </a:solidFill>
            </a:endParaRPr>
          </a:p>
        </p:txBody>
      </p:sp>
      <p:sp>
        <p:nvSpPr>
          <p:cNvPr id="5" name="TextBox 4">
            <a:extLst>
              <a:ext uri="{FF2B5EF4-FFF2-40B4-BE49-F238E27FC236}">
                <a16:creationId xmlns:a16="http://schemas.microsoft.com/office/drawing/2014/main" id="{2661ED83-3B2D-4493-94A3-36E849FB44BD}"/>
              </a:ext>
            </a:extLst>
          </p:cNvPr>
          <p:cNvSpPr txBox="1"/>
          <p:nvPr/>
        </p:nvSpPr>
        <p:spPr>
          <a:xfrm>
            <a:off x="3461659" y="134255"/>
            <a:ext cx="8810171" cy="584775"/>
          </a:xfrm>
          <a:prstGeom prst="rect">
            <a:avLst/>
          </a:prstGeom>
          <a:noFill/>
        </p:spPr>
        <p:txBody>
          <a:bodyPr wrap="square" rtlCol="0">
            <a:spAutoFit/>
          </a:bodyPr>
          <a:lstStyle/>
          <a:p>
            <a:r>
              <a:rPr lang="en-US" sz="3200" b="1" i="0" dirty="0">
                <a:solidFill>
                  <a:schemeClr val="bg1"/>
                </a:solidFill>
                <a:effectLst/>
                <a:latin typeface="Manrope"/>
              </a:rPr>
              <a:t>, Segmented Univariate, and Bivariate Analysis</a:t>
            </a:r>
            <a:endParaRPr lang="en-US" sz="3200" dirty="0">
              <a:solidFill>
                <a:schemeClr val="bg1"/>
              </a:solidFill>
            </a:endParaRPr>
          </a:p>
        </p:txBody>
      </p:sp>
      <p:sp>
        <p:nvSpPr>
          <p:cNvPr id="6" name="TextBox 5">
            <a:extLst>
              <a:ext uri="{FF2B5EF4-FFF2-40B4-BE49-F238E27FC236}">
                <a16:creationId xmlns:a16="http://schemas.microsoft.com/office/drawing/2014/main" id="{F5E56F2A-02AD-4085-A517-B5D111D0217D}"/>
              </a:ext>
            </a:extLst>
          </p:cNvPr>
          <p:cNvSpPr txBox="1"/>
          <p:nvPr/>
        </p:nvSpPr>
        <p:spPr>
          <a:xfrm>
            <a:off x="5123544" y="914851"/>
            <a:ext cx="5486400" cy="369332"/>
          </a:xfrm>
          <a:prstGeom prst="rect">
            <a:avLst/>
          </a:prstGeom>
          <a:noFill/>
        </p:spPr>
        <p:txBody>
          <a:bodyPr wrap="square" rtlCol="0">
            <a:spAutoFit/>
          </a:bodyPr>
          <a:lstStyle/>
          <a:p>
            <a:r>
              <a:rPr lang="en-US" sz="1800" b="1" i="0" dirty="0">
                <a:solidFill>
                  <a:schemeClr val="bg1"/>
                </a:solidFill>
                <a:effectLst/>
                <a:latin typeface="Manrope"/>
              </a:rPr>
              <a:t>Segmented Univariate</a:t>
            </a:r>
            <a:endParaRPr lang="en-US" dirty="0"/>
          </a:p>
        </p:txBody>
      </p:sp>
      <p:pic>
        <p:nvPicPr>
          <p:cNvPr id="8" name="Picture 7">
            <a:extLst>
              <a:ext uri="{FF2B5EF4-FFF2-40B4-BE49-F238E27FC236}">
                <a16:creationId xmlns:a16="http://schemas.microsoft.com/office/drawing/2014/main" id="{E02D5047-580F-46EF-A4E9-36E8295BC20F}"/>
              </a:ext>
            </a:extLst>
          </p:cNvPr>
          <p:cNvPicPr>
            <a:picLocks noChangeAspect="1"/>
          </p:cNvPicPr>
          <p:nvPr/>
        </p:nvPicPr>
        <p:blipFill>
          <a:blip r:embed="rId3"/>
          <a:stretch>
            <a:fillRect/>
          </a:stretch>
        </p:blipFill>
        <p:spPr>
          <a:xfrm>
            <a:off x="0" y="1292785"/>
            <a:ext cx="12192000" cy="4650364"/>
          </a:xfrm>
          <a:prstGeom prst="rect">
            <a:avLst/>
          </a:prstGeom>
        </p:spPr>
      </p:pic>
    </p:spTree>
    <p:extLst>
      <p:ext uri="{BB962C8B-B14F-4D97-AF65-F5344CB8AC3E}">
        <p14:creationId xmlns:p14="http://schemas.microsoft.com/office/powerpoint/2010/main" val="3940490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F56F0E3-EE8E-4F9B-A0DD-C8FF318E4C18}"/>
              </a:ext>
            </a:extLst>
          </p:cNvPr>
          <p:cNvSpPr txBox="1"/>
          <p:nvPr/>
        </p:nvSpPr>
        <p:spPr>
          <a:xfrm>
            <a:off x="2486025" y="190500"/>
            <a:ext cx="7162800" cy="369332"/>
          </a:xfrm>
          <a:prstGeom prst="rect">
            <a:avLst/>
          </a:prstGeom>
          <a:noFill/>
        </p:spPr>
        <p:txBody>
          <a:bodyPr wrap="square" rtlCol="0">
            <a:spAutoFit/>
          </a:bodyPr>
          <a:lstStyle/>
          <a:p>
            <a:pPr algn="ctr"/>
            <a:r>
              <a:rPr lang="en-US" sz="1800" b="1" i="0" kern="1200" dirty="0">
                <a:solidFill>
                  <a:srgbClr val="FFFFFF"/>
                </a:solidFill>
                <a:effectLst/>
                <a:latin typeface="Manrope"/>
                <a:ea typeface="+mn-ea"/>
                <a:cs typeface="+mn-cs"/>
              </a:rPr>
              <a:t>Univariate</a:t>
            </a:r>
            <a:endParaRPr lang="en-US" dirty="0"/>
          </a:p>
        </p:txBody>
      </p:sp>
      <p:pic>
        <p:nvPicPr>
          <p:cNvPr id="5" name="Picture 4">
            <a:extLst>
              <a:ext uri="{FF2B5EF4-FFF2-40B4-BE49-F238E27FC236}">
                <a16:creationId xmlns:a16="http://schemas.microsoft.com/office/drawing/2014/main" id="{D3A0C889-32FD-44BE-A1FB-0CD5A3112289}"/>
              </a:ext>
            </a:extLst>
          </p:cNvPr>
          <p:cNvPicPr>
            <a:picLocks noChangeAspect="1"/>
          </p:cNvPicPr>
          <p:nvPr/>
        </p:nvPicPr>
        <p:blipFill>
          <a:blip r:embed="rId2"/>
          <a:stretch>
            <a:fillRect/>
          </a:stretch>
        </p:blipFill>
        <p:spPr>
          <a:xfrm>
            <a:off x="747335" y="1023739"/>
            <a:ext cx="10136015" cy="5534797"/>
          </a:xfrm>
          <a:prstGeom prst="rect">
            <a:avLst/>
          </a:prstGeom>
        </p:spPr>
      </p:pic>
    </p:spTree>
    <p:extLst>
      <p:ext uri="{BB962C8B-B14F-4D97-AF65-F5344CB8AC3E}">
        <p14:creationId xmlns:p14="http://schemas.microsoft.com/office/powerpoint/2010/main" val="1587693794"/>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78F09B-2321-4B99-AC4A-A189EAA16DDA}"/>
              </a:ext>
            </a:extLst>
          </p:cNvPr>
          <p:cNvPicPr>
            <a:picLocks noChangeAspect="1"/>
          </p:cNvPicPr>
          <p:nvPr/>
        </p:nvPicPr>
        <p:blipFill>
          <a:blip r:embed="rId2"/>
          <a:stretch>
            <a:fillRect/>
          </a:stretch>
        </p:blipFill>
        <p:spPr>
          <a:xfrm>
            <a:off x="913699" y="1914211"/>
            <a:ext cx="10040751" cy="4496427"/>
          </a:xfrm>
          <a:prstGeom prst="rect">
            <a:avLst/>
          </a:prstGeom>
        </p:spPr>
      </p:pic>
      <p:sp>
        <p:nvSpPr>
          <p:cNvPr id="6" name="TextBox 5">
            <a:extLst>
              <a:ext uri="{FF2B5EF4-FFF2-40B4-BE49-F238E27FC236}">
                <a16:creationId xmlns:a16="http://schemas.microsoft.com/office/drawing/2014/main" id="{008073A5-4340-4CD4-8DE8-EB877D9EA637}"/>
              </a:ext>
            </a:extLst>
          </p:cNvPr>
          <p:cNvSpPr txBox="1"/>
          <p:nvPr/>
        </p:nvSpPr>
        <p:spPr>
          <a:xfrm>
            <a:off x="3376612" y="346591"/>
            <a:ext cx="5438775" cy="400110"/>
          </a:xfrm>
          <a:prstGeom prst="rect">
            <a:avLst/>
          </a:prstGeom>
          <a:noFill/>
        </p:spPr>
        <p:txBody>
          <a:bodyPr wrap="square" rtlCol="0">
            <a:spAutoFit/>
          </a:bodyPr>
          <a:lstStyle/>
          <a:p>
            <a:pPr algn="ctr"/>
            <a:r>
              <a:rPr lang="en-US" sz="2000" b="1" i="0" kern="1200" dirty="0">
                <a:solidFill>
                  <a:srgbClr val="FFFFFF"/>
                </a:solidFill>
                <a:effectLst/>
                <a:latin typeface="Manrope"/>
                <a:ea typeface="+mn-ea"/>
                <a:cs typeface="+mn-cs"/>
              </a:rPr>
              <a:t>Bivariate Analysis</a:t>
            </a:r>
            <a:endParaRPr lang="en-US" sz="2000" dirty="0"/>
          </a:p>
        </p:txBody>
      </p:sp>
    </p:spTree>
    <p:extLst>
      <p:ext uri="{BB962C8B-B14F-4D97-AF65-F5344CB8AC3E}">
        <p14:creationId xmlns:p14="http://schemas.microsoft.com/office/powerpoint/2010/main" val="2517935460"/>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Connector 1">
            <a:extLst>
              <a:ext uri="{FF2B5EF4-FFF2-40B4-BE49-F238E27FC236}">
                <a16:creationId xmlns:a16="http://schemas.microsoft.com/office/drawing/2014/main" id="{A2C1703C-0391-41F4-846B-1AF10B6C38B6}"/>
              </a:ext>
            </a:extLst>
          </p:cNvPr>
          <p:cNvSpPr/>
          <p:nvPr/>
        </p:nvSpPr>
        <p:spPr>
          <a:xfrm>
            <a:off x="3584448" y="917448"/>
            <a:ext cx="5023104" cy="5023104"/>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72997590-67C9-40F9-A467-71163BCB4AAF}"/>
              </a:ext>
            </a:extLst>
          </p:cNvPr>
          <p:cNvSpPr txBox="1"/>
          <p:nvPr/>
        </p:nvSpPr>
        <p:spPr>
          <a:xfrm>
            <a:off x="4011168" y="3013501"/>
            <a:ext cx="4428744" cy="830997"/>
          </a:xfrm>
          <a:prstGeom prst="rect">
            <a:avLst/>
          </a:prstGeom>
          <a:noFill/>
        </p:spPr>
        <p:txBody>
          <a:bodyPr wrap="square" rtlCol="0">
            <a:spAutoFit/>
          </a:bodyPr>
          <a:lstStyle/>
          <a:p>
            <a:pPr algn="ctr"/>
            <a:r>
              <a:rPr lang="en-US" sz="4800" b="1" i="0" dirty="0">
                <a:solidFill>
                  <a:schemeClr val="bg1"/>
                </a:solidFill>
                <a:effectLst/>
                <a:latin typeface="Manrope"/>
              </a:rPr>
              <a:t>Top Correlations</a:t>
            </a:r>
            <a:endParaRPr lang="en-US" sz="4800" dirty="0">
              <a:solidFill>
                <a:schemeClr val="bg1"/>
              </a:solidFill>
            </a:endParaRPr>
          </a:p>
        </p:txBody>
      </p:sp>
    </p:spTree>
    <p:extLst>
      <p:ext uri="{BB962C8B-B14F-4D97-AF65-F5344CB8AC3E}">
        <p14:creationId xmlns:p14="http://schemas.microsoft.com/office/powerpoint/2010/main" val="338227441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57A69E9-414D-47D2-AE88-7A35B39D3F9C}"/>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1" y="1"/>
            <a:ext cx="12191999" cy="6857999"/>
          </a:xfrm>
          <a:prstGeom prst="rect">
            <a:avLst/>
          </a:prstGeom>
        </p:spPr>
      </p:pic>
      <p:sp>
        <p:nvSpPr>
          <p:cNvPr id="3" name="Flowchart: Connector 2">
            <a:extLst>
              <a:ext uri="{FF2B5EF4-FFF2-40B4-BE49-F238E27FC236}">
                <a16:creationId xmlns:a16="http://schemas.microsoft.com/office/drawing/2014/main" id="{9FC38EC7-681A-4218-AD73-828033B8D1A0}"/>
              </a:ext>
            </a:extLst>
          </p:cNvPr>
          <p:cNvSpPr/>
          <p:nvPr/>
        </p:nvSpPr>
        <p:spPr>
          <a:xfrm>
            <a:off x="-2728685" y="-2960915"/>
            <a:ext cx="16807542" cy="12656457"/>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6B20AE61-EE0E-45EE-9C5D-D030491235C3}"/>
              </a:ext>
            </a:extLst>
          </p:cNvPr>
          <p:cNvSpPr txBox="1"/>
          <p:nvPr/>
        </p:nvSpPr>
        <p:spPr>
          <a:xfrm>
            <a:off x="2262343" y="291811"/>
            <a:ext cx="4428744" cy="584775"/>
          </a:xfrm>
          <a:prstGeom prst="rect">
            <a:avLst/>
          </a:prstGeom>
          <a:noFill/>
        </p:spPr>
        <p:txBody>
          <a:bodyPr wrap="square" rtlCol="0">
            <a:spAutoFit/>
          </a:bodyPr>
          <a:lstStyle/>
          <a:p>
            <a:pPr algn="ctr"/>
            <a:r>
              <a:rPr lang="en-US" sz="3200" b="1" i="0" dirty="0">
                <a:solidFill>
                  <a:schemeClr val="bg1"/>
                </a:solidFill>
                <a:effectLst/>
                <a:latin typeface="Manrope"/>
              </a:rPr>
              <a:t>Top Correlations</a:t>
            </a:r>
            <a:endParaRPr lang="en-US" sz="3200" dirty="0">
              <a:solidFill>
                <a:schemeClr val="bg1"/>
              </a:solidFill>
            </a:endParaRPr>
          </a:p>
        </p:txBody>
      </p:sp>
      <p:sp>
        <p:nvSpPr>
          <p:cNvPr id="5" name="TextBox 4">
            <a:extLst>
              <a:ext uri="{FF2B5EF4-FFF2-40B4-BE49-F238E27FC236}">
                <a16:creationId xmlns:a16="http://schemas.microsoft.com/office/drawing/2014/main" id="{04F87C07-E224-4CCB-BB9F-715F9AC7A8BA}"/>
              </a:ext>
            </a:extLst>
          </p:cNvPr>
          <p:cNvSpPr txBox="1"/>
          <p:nvPr/>
        </p:nvSpPr>
        <p:spPr>
          <a:xfrm>
            <a:off x="1489094" y="295438"/>
            <a:ext cx="2583543" cy="584775"/>
          </a:xfrm>
          <a:prstGeom prst="rect">
            <a:avLst/>
          </a:prstGeom>
          <a:noFill/>
        </p:spPr>
        <p:txBody>
          <a:bodyPr wrap="square" rtlCol="0">
            <a:spAutoFit/>
          </a:bodyPr>
          <a:lstStyle/>
          <a:p>
            <a:r>
              <a:rPr lang="en-US" sz="3200" b="1" i="0" dirty="0">
                <a:solidFill>
                  <a:schemeClr val="bg1"/>
                </a:solidFill>
                <a:effectLst/>
                <a:latin typeface="Manrope"/>
              </a:rPr>
              <a:t>Identify</a:t>
            </a:r>
            <a:endParaRPr lang="en-US" sz="3200" dirty="0">
              <a:solidFill>
                <a:schemeClr val="bg1"/>
              </a:solidFill>
            </a:endParaRPr>
          </a:p>
        </p:txBody>
      </p:sp>
      <p:sp>
        <p:nvSpPr>
          <p:cNvPr id="6" name="TextBox 5">
            <a:extLst>
              <a:ext uri="{FF2B5EF4-FFF2-40B4-BE49-F238E27FC236}">
                <a16:creationId xmlns:a16="http://schemas.microsoft.com/office/drawing/2014/main" id="{9AF014B2-B250-4438-8EFA-FF932EC8E9AE}"/>
              </a:ext>
            </a:extLst>
          </p:cNvPr>
          <p:cNvSpPr txBox="1"/>
          <p:nvPr/>
        </p:nvSpPr>
        <p:spPr>
          <a:xfrm>
            <a:off x="5882932" y="291811"/>
            <a:ext cx="6250433" cy="584775"/>
          </a:xfrm>
          <a:prstGeom prst="rect">
            <a:avLst/>
          </a:prstGeom>
          <a:noFill/>
        </p:spPr>
        <p:txBody>
          <a:bodyPr wrap="square" rtlCol="0">
            <a:spAutoFit/>
          </a:bodyPr>
          <a:lstStyle/>
          <a:p>
            <a:r>
              <a:rPr lang="en-US" sz="3200" b="1" i="0" dirty="0">
                <a:solidFill>
                  <a:schemeClr val="bg1"/>
                </a:solidFill>
                <a:effectLst/>
                <a:latin typeface="Manrope"/>
              </a:rPr>
              <a:t>for Different Scenarios</a:t>
            </a:r>
            <a:endParaRPr lang="en-US" sz="3200" dirty="0">
              <a:solidFill>
                <a:schemeClr val="bg1"/>
              </a:solidFill>
            </a:endParaRPr>
          </a:p>
        </p:txBody>
      </p:sp>
      <p:pic>
        <p:nvPicPr>
          <p:cNvPr id="8" name="Picture 7">
            <a:extLst>
              <a:ext uri="{FF2B5EF4-FFF2-40B4-BE49-F238E27FC236}">
                <a16:creationId xmlns:a16="http://schemas.microsoft.com/office/drawing/2014/main" id="{69E5BC41-F4CC-4C3A-8885-AD1A790A7C38}"/>
              </a:ext>
            </a:extLst>
          </p:cNvPr>
          <p:cNvPicPr>
            <a:picLocks noChangeAspect="1"/>
          </p:cNvPicPr>
          <p:nvPr/>
        </p:nvPicPr>
        <p:blipFill>
          <a:blip r:embed="rId3"/>
          <a:stretch>
            <a:fillRect/>
          </a:stretch>
        </p:blipFill>
        <p:spPr>
          <a:xfrm>
            <a:off x="0" y="2036430"/>
            <a:ext cx="12192000" cy="2344267"/>
          </a:xfrm>
          <a:prstGeom prst="rect">
            <a:avLst/>
          </a:prstGeom>
        </p:spPr>
      </p:pic>
    </p:spTree>
    <p:extLst>
      <p:ext uri="{BB962C8B-B14F-4D97-AF65-F5344CB8AC3E}">
        <p14:creationId xmlns:p14="http://schemas.microsoft.com/office/powerpoint/2010/main" val="26930709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AFA5181-6553-44AE-8D4F-6311EFAD89E3}"/>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0" y="1"/>
            <a:ext cx="12191999" cy="6857999"/>
          </a:xfrm>
          <a:prstGeom prst="rect">
            <a:avLst/>
          </a:prstGeom>
        </p:spPr>
      </p:pic>
      <p:sp>
        <p:nvSpPr>
          <p:cNvPr id="2" name="TextBox 1">
            <a:extLst>
              <a:ext uri="{FF2B5EF4-FFF2-40B4-BE49-F238E27FC236}">
                <a16:creationId xmlns:a16="http://schemas.microsoft.com/office/drawing/2014/main" id="{D3985B5A-D5D7-48A3-B54C-54E47B126093}"/>
              </a:ext>
            </a:extLst>
          </p:cNvPr>
          <p:cNvSpPr txBox="1"/>
          <p:nvPr/>
        </p:nvSpPr>
        <p:spPr>
          <a:xfrm>
            <a:off x="628650" y="1276350"/>
            <a:ext cx="10934700" cy="430887"/>
          </a:xfrm>
          <a:prstGeom prst="rect">
            <a:avLst/>
          </a:prstGeom>
          <a:solidFill>
            <a:schemeClr val="tx1"/>
          </a:solidFill>
        </p:spPr>
        <p:txBody>
          <a:bodyPr wrap="square" rtlCol="0">
            <a:spAutoFit/>
          </a:bodyPr>
          <a:lstStyle/>
          <a:p>
            <a:r>
              <a:rPr lang="en-US" sz="1100" b="1" i="0" dirty="0">
                <a:solidFill>
                  <a:schemeClr val="accent2"/>
                </a:solidFill>
                <a:effectLst/>
                <a:latin typeface="Söhne"/>
              </a:rPr>
              <a:t>Project Description:</a:t>
            </a:r>
            <a:r>
              <a:rPr lang="en-US" sz="1100" b="0" i="0" dirty="0">
                <a:solidFill>
                  <a:schemeClr val="accent2"/>
                </a:solidFill>
                <a:effectLst/>
                <a:latin typeface="Söhne"/>
              </a:rPr>
              <a:t> </a:t>
            </a:r>
            <a:r>
              <a:rPr lang="en-US" sz="1100" b="0" i="0" dirty="0">
                <a:solidFill>
                  <a:srgbClr val="ECECEC"/>
                </a:solidFill>
                <a:effectLst/>
                <a:latin typeface="Söhne"/>
              </a:rPr>
              <a:t>The primary goal is to identify patterns indicating if a customer will struggle to pay their installments. This insight can inform decisions like denying loans, reducing loan amounts, or adjusting interest rates for risky applicants. The company aims to comprehend key factors behind loan defaults to enhance loan approval decisions.</a:t>
            </a:r>
            <a:endParaRPr lang="en-US" sz="1100" dirty="0"/>
          </a:p>
        </p:txBody>
      </p:sp>
      <p:sp>
        <p:nvSpPr>
          <p:cNvPr id="3" name="TextBox 2">
            <a:extLst>
              <a:ext uri="{FF2B5EF4-FFF2-40B4-BE49-F238E27FC236}">
                <a16:creationId xmlns:a16="http://schemas.microsoft.com/office/drawing/2014/main" id="{4FFDA335-F38B-45EC-9337-AFF36A981A2D}"/>
              </a:ext>
            </a:extLst>
          </p:cNvPr>
          <p:cNvSpPr txBox="1"/>
          <p:nvPr/>
        </p:nvSpPr>
        <p:spPr>
          <a:xfrm>
            <a:off x="628647" y="1707237"/>
            <a:ext cx="10934700" cy="2200602"/>
          </a:xfrm>
          <a:prstGeom prst="rect">
            <a:avLst/>
          </a:prstGeom>
          <a:solidFill>
            <a:schemeClr val="tx1"/>
          </a:solidFill>
        </p:spPr>
        <p:txBody>
          <a:bodyPr wrap="square" rtlCol="0">
            <a:spAutoFit/>
          </a:bodyPr>
          <a:lstStyle/>
          <a:p>
            <a:pPr algn="l"/>
            <a:r>
              <a:rPr lang="en-US" sz="1100" b="1" i="0" dirty="0">
                <a:solidFill>
                  <a:schemeClr val="accent2"/>
                </a:solidFill>
                <a:effectLst/>
                <a:latin typeface="Manrope"/>
              </a:rPr>
              <a:t>Approach</a:t>
            </a:r>
            <a:r>
              <a:rPr lang="en-US" sz="1100" b="1" i="0" dirty="0">
                <a:solidFill>
                  <a:srgbClr val="3C4858"/>
                </a:solidFill>
                <a:effectLst/>
                <a:latin typeface="Manrope"/>
              </a:rPr>
              <a:t> </a:t>
            </a:r>
          </a:p>
          <a:p>
            <a:pPr algn="l"/>
            <a:r>
              <a:rPr lang="en-US" sz="1050" b="1" i="0" dirty="0">
                <a:solidFill>
                  <a:srgbClr val="ECECEC"/>
                </a:solidFill>
                <a:effectLst/>
                <a:highlight>
                  <a:srgbClr val="000000"/>
                </a:highlight>
                <a:latin typeface="Söhne"/>
              </a:rPr>
              <a:t>A. </a:t>
            </a:r>
            <a:r>
              <a:rPr lang="en-US" sz="1050" b="1" i="0" dirty="0">
                <a:solidFill>
                  <a:schemeClr val="accent2"/>
                </a:solidFill>
                <a:effectLst/>
                <a:highlight>
                  <a:srgbClr val="000000"/>
                </a:highlight>
                <a:latin typeface="Söhne"/>
              </a:rPr>
              <a:t>Identify Missing Data and Deal with it Appropriately:</a:t>
            </a:r>
            <a:endParaRPr lang="en-US" sz="1050" b="0" i="0" dirty="0">
              <a:solidFill>
                <a:schemeClr val="accent2"/>
              </a:solidFill>
              <a:effectLst/>
              <a:highlight>
                <a:srgbClr val="000000"/>
              </a:highlight>
              <a:latin typeface="Söhne"/>
            </a:endParaRPr>
          </a:p>
          <a:p>
            <a:pPr algn="l"/>
            <a:r>
              <a:rPr lang="en-US" sz="1050" b="1" i="0" dirty="0">
                <a:solidFill>
                  <a:srgbClr val="ECECEC"/>
                </a:solidFill>
                <a:effectLst/>
                <a:highlight>
                  <a:srgbClr val="000000"/>
                </a:highlight>
                <a:latin typeface="Söhne"/>
              </a:rPr>
              <a:t>Identify Missing </a:t>
            </a:r>
            <a:r>
              <a:rPr lang="en-US" sz="1050" b="1" i="0" dirty="0" err="1">
                <a:solidFill>
                  <a:srgbClr val="ECECEC"/>
                </a:solidFill>
                <a:effectLst/>
                <a:highlight>
                  <a:srgbClr val="000000"/>
                </a:highlight>
                <a:latin typeface="Söhne"/>
              </a:rPr>
              <a:t>Data:</a:t>
            </a:r>
            <a:r>
              <a:rPr lang="en-US" sz="1050" b="0" i="0" dirty="0" err="1">
                <a:solidFill>
                  <a:srgbClr val="ECECEC"/>
                </a:solidFill>
                <a:effectLst/>
                <a:highlight>
                  <a:srgbClr val="000000"/>
                </a:highlight>
                <a:latin typeface="Söhne"/>
              </a:rPr>
              <a:t>Use</a:t>
            </a:r>
            <a:r>
              <a:rPr lang="en-US" sz="1050" b="0" i="0" dirty="0">
                <a:solidFill>
                  <a:srgbClr val="ECECEC"/>
                </a:solidFill>
                <a:effectLst/>
                <a:highlight>
                  <a:srgbClr val="000000"/>
                </a:highlight>
                <a:latin typeface="Söhne"/>
              </a:rPr>
              <a:t> Excel functions like COUNT, ISBLANK, and IF to spot missing data.</a:t>
            </a:r>
          </a:p>
          <a:p>
            <a:pPr algn="l"/>
            <a:r>
              <a:rPr lang="en-US" sz="1050" b="1" i="0" dirty="0">
                <a:solidFill>
                  <a:srgbClr val="ECECEC"/>
                </a:solidFill>
                <a:effectLst/>
                <a:highlight>
                  <a:srgbClr val="000000"/>
                </a:highlight>
                <a:latin typeface="Söhne"/>
              </a:rPr>
              <a:t>Deal with Missing </a:t>
            </a:r>
            <a:r>
              <a:rPr lang="en-US" sz="1050" b="1" i="0" dirty="0" err="1">
                <a:solidFill>
                  <a:srgbClr val="ECECEC"/>
                </a:solidFill>
                <a:effectLst/>
                <a:highlight>
                  <a:srgbClr val="000000"/>
                </a:highlight>
                <a:latin typeface="Söhne"/>
              </a:rPr>
              <a:t>Data:</a:t>
            </a:r>
            <a:r>
              <a:rPr lang="en-US" sz="1050" b="0" i="0" dirty="0" err="1">
                <a:solidFill>
                  <a:srgbClr val="ECECEC"/>
                </a:solidFill>
                <a:effectLst/>
                <a:highlight>
                  <a:srgbClr val="000000"/>
                </a:highlight>
                <a:latin typeface="Söhne"/>
              </a:rPr>
              <a:t>Employ</a:t>
            </a:r>
            <a:r>
              <a:rPr lang="en-US" sz="1050" b="0" i="0" dirty="0">
                <a:solidFill>
                  <a:srgbClr val="ECECEC"/>
                </a:solidFill>
                <a:effectLst/>
                <a:highlight>
                  <a:srgbClr val="000000"/>
                </a:highlight>
                <a:latin typeface="Söhne"/>
              </a:rPr>
              <a:t> Excel functions like AVERAGE or MEDIAN for imputation.</a:t>
            </a:r>
          </a:p>
          <a:p>
            <a:pPr algn="l"/>
            <a:r>
              <a:rPr lang="en-US" sz="1050" b="1" i="0" dirty="0">
                <a:solidFill>
                  <a:srgbClr val="ECECEC"/>
                </a:solidFill>
                <a:effectLst/>
                <a:highlight>
                  <a:srgbClr val="000000"/>
                </a:highlight>
                <a:latin typeface="Söhne"/>
              </a:rPr>
              <a:t>B. </a:t>
            </a:r>
            <a:r>
              <a:rPr lang="en-US" sz="1050" b="1" i="0" dirty="0">
                <a:solidFill>
                  <a:schemeClr val="accent2"/>
                </a:solidFill>
                <a:effectLst/>
                <a:highlight>
                  <a:srgbClr val="000000"/>
                </a:highlight>
                <a:latin typeface="Söhne"/>
              </a:rPr>
              <a:t>Identify Outliers in the Dataset:</a:t>
            </a:r>
            <a:endParaRPr lang="en-US" sz="1050" b="0" i="0" dirty="0">
              <a:solidFill>
                <a:schemeClr val="accent2"/>
              </a:solidFill>
              <a:effectLst/>
              <a:highlight>
                <a:srgbClr val="000000"/>
              </a:highlight>
              <a:latin typeface="Söhne"/>
            </a:endParaRPr>
          </a:p>
          <a:p>
            <a:pPr algn="l"/>
            <a:r>
              <a:rPr lang="en-US" sz="1050" b="1" i="0" dirty="0">
                <a:solidFill>
                  <a:srgbClr val="ECECEC"/>
                </a:solidFill>
                <a:effectLst/>
                <a:highlight>
                  <a:srgbClr val="000000"/>
                </a:highlight>
                <a:latin typeface="Söhne"/>
              </a:rPr>
              <a:t>Detect </a:t>
            </a:r>
            <a:r>
              <a:rPr lang="en-US" sz="1050" b="1" i="0" dirty="0" err="1">
                <a:solidFill>
                  <a:srgbClr val="ECECEC"/>
                </a:solidFill>
                <a:effectLst/>
                <a:highlight>
                  <a:srgbClr val="000000"/>
                </a:highlight>
                <a:latin typeface="Söhne"/>
              </a:rPr>
              <a:t>Outliers:</a:t>
            </a:r>
            <a:r>
              <a:rPr lang="en-US" sz="1050" b="0" i="0" dirty="0" err="1">
                <a:solidFill>
                  <a:srgbClr val="ECECEC"/>
                </a:solidFill>
                <a:effectLst/>
                <a:highlight>
                  <a:srgbClr val="000000"/>
                </a:highlight>
                <a:latin typeface="Söhne"/>
              </a:rPr>
              <a:t>Utilize</a:t>
            </a:r>
            <a:r>
              <a:rPr lang="en-US" sz="1050" b="0" i="0" dirty="0">
                <a:solidFill>
                  <a:srgbClr val="ECECEC"/>
                </a:solidFill>
                <a:effectLst/>
                <a:highlight>
                  <a:srgbClr val="000000"/>
                </a:highlight>
                <a:latin typeface="Söhne"/>
              </a:rPr>
              <a:t> Excel statistical functions like QUARTILE and IQR to flag potential outliers.</a:t>
            </a:r>
          </a:p>
          <a:p>
            <a:pPr algn="l"/>
            <a:r>
              <a:rPr lang="en-US" sz="1050" b="1" i="0" dirty="0">
                <a:solidFill>
                  <a:srgbClr val="ECECEC"/>
                </a:solidFill>
                <a:effectLst/>
                <a:highlight>
                  <a:srgbClr val="000000"/>
                </a:highlight>
                <a:latin typeface="Söhne"/>
              </a:rPr>
              <a:t>C. </a:t>
            </a:r>
            <a:r>
              <a:rPr lang="en-US" sz="1050" b="1" i="0" dirty="0">
                <a:solidFill>
                  <a:schemeClr val="accent2"/>
                </a:solidFill>
                <a:effectLst/>
                <a:highlight>
                  <a:srgbClr val="000000"/>
                </a:highlight>
                <a:latin typeface="Söhne"/>
              </a:rPr>
              <a:t>Analyze Data Imbalance:</a:t>
            </a:r>
            <a:endParaRPr lang="en-US" sz="1050" b="0" i="0" dirty="0">
              <a:solidFill>
                <a:schemeClr val="accent2"/>
              </a:solidFill>
              <a:effectLst/>
              <a:highlight>
                <a:srgbClr val="000000"/>
              </a:highlight>
              <a:latin typeface="Söhne"/>
            </a:endParaRPr>
          </a:p>
          <a:p>
            <a:pPr algn="l"/>
            <a:r>
              <a:rPr lang="en-US" sz="1050" b="1" i="0" dirty="0">
                <a:solidFill>
                  <a:srgbClr val="ECECEC"/>
                </a:solidFill>
                <a:effectLst/>
                <a:highlight>
                  <a:srgbClr val="000000"/>
                </a:highlight>
                <a:latin typeface="Söhne"/>
              </a:rPr>
              <a:t>Determine Data </a:t>
            </a:r>
            <a:r>
              <a:rPr lang="en-US" sz="1050" b="1" i="0" dirty="0" err="1">
                <a:solidFill>
                  <a:srgbClr val="ECECEC"/>
                </a:solidFill>
                <a:effectLst/>
                <a:highlight>
                  <a:srgbClr val="000000"/>
                </a:highlight>
                <a:latin typeface="Söhne"/>
              </a:rPr>
              <a:t>Imbalance:</a:t>
            </a:r>
            <a:r>
              <a:rPr lang="en-US" sz="1050" b="0" i="0" dirty="0" err="1">
                <a:solidFill>
                  <a:srgbClr val="ECECEC"/>
                </a:solidFill>
                <a:effectLst/>
                <a:highlight>
                  <a:srgbClr val="000000"/>
                </a:highlight>
                <a:latin typeface="Söhne"/>
              </a:rPr>
              <a:t>Utilize</a:t>
            </a:r>
            <a:r>
              <a:rPr lang="en-US" sz="1050" b="0" i="0" dirty="0">
                <a:solidFill>
                  <a:srgbClr val="ECECEC"/>
                </a:solidFill>
                <a:effectLst/>
                <a:highlight>
                  <a:srgbClr val="000000"/>
                </a:highlight>
                <a:latin typeface="Söhne"/>
              </a:rPr>
              <a:t> Excel functions like COUNTIF and SUM to compute class proportions.</a:t>
            </a:r>
          </a:p>
          <a:p>
            <a:pPr algn="l"/>
            <a:r>
              <a:rPr lang="en-US" sz="1050" b="1" i="0" dirty="0">
                <a:solidFill>
                  <a:srgbClr val="ECECEC"/>
                </a:solidFill>
                <a:effectLst/>
                <a:highlight>
                  <a:srgbClr val="000000"/>
                </a:highlight>
                <a:latin typeface="Söhne"/>
              </a:rPr>
              <a:t>D.</a:t>
            </a:r>
            <a:r>
              <a:rPr lang="en-US" sz="1050" b="1" i="0" dirty="0">
                <a:solidFill>
                  <a:schemeClr val="accent2"/>
                </a:solidFill>
                <a:effectLst/>
                <a:highlight>
                  <a:srgbClr val="000000"/>
                </a:highlight>
                <a:latin typeface="Söhne"/>
              </a:rPr>
              <a:t> Perform Univariate, Segmented Univariate, and Bivariate Analysis:</a:t>
            </a:r>
            <a:endParaRPr lang="en-US" sz="1050" b="0" i="0" dirty="0">
              <a:solidFill>
                <a:schemeClr val="accent2"/>
              </a:solidFill>
              <a:effectLst/>
              <a:highlight>
                <a:srgbClr val="000000"/>
              </a:highlight>
              <a:latin typeface="Söhne"/>
            </a:endParaRPr>
          </a:p>
          <a:p>
            <a:pPr algn="l"/>
            <a:r>
              <a:rPr lang="en-US" sz="1050" b="1" i="0" dirty="0">
                <a:solidFill>
                  <a:srgbClr val="ECECEC"/>
                </a:solidFill>
                <a:effectLst/>
                <a:highlight>
                  <a:srgbClr val="000000"/>
                </a:highlight>
                <a:latin typeface="Söhne"/>
              </a:rPr>
              <a:t>Univariate </a:t>
            </a:r>
            <a:r>
              <a:rPr lang="en-US" sz="1050" b="1" i="0" dirty="0" err="1">
                <a:solidFill>
                  <a:srgbClr val="ECECEC"/>
                </a:solidFill>
                <a:effectLst/>
                <a:highlight>
                  <a:srgbClr val="000000"/>
                </a:highlight>
                <a:latin typeface="Söhne"/>
              </a:rPr>
              <a:t>Analysis:</a:t>
            </a:r>
            <a:r>
              <a:rPr lang="en-US" sz="1050" b="0" i="0" dirty="0" err="1">
                <a:solidFill>
                  <a:srgbClr val="ECECEC"/>
                </a:solidFill>
                <a:effectLst/>
                <a:highlight>
                  <a:srgbClr val="000000"/>
                </a:highlight>
                <a:latin typeface="Söhne"/>
              </a:rPr>
              <a:t>Use</a:t>
            </a:r>
            <a:r>
              <a:rPr lang="en-US" sz="1050" b="0" i="0" dirty="0">
                <a:solidFill>
                  <a:srgbClr val="ECECEC"/>
                </a:solidFill>
                <a:effectLst/>
                <a:highlight>
                  <a:srgbClr val="000000"/>
                </a:highlight>
                <a:latin typeface="Söhne"/>
              </a:rPr>
              <a:t> Excel functions like COUNT, AVERAGE, and MEDIAN for descriptive analysis.</a:t>
            </a:r>
          </a:p>
          <a:p>
            <a:pPr algn="l"/>
            <a:r>
              <a:rPr lang="en-US" sz="1050" b="1" i="0" dirty="0">
                <a:solidFill>
                  <a:srgbClr val="ECECEC"/>
                </a:solidFill>
                <a:effectLst/>
                <a:highlight>
                  <a:srgbClr val="000000"/>
                </a:highlight>
                <a:latin typeface="Söhne"/>
              </a:rPr>
              <a:t>Segmented Univariate </a:t>
            </a:r>
            <a:r>
              <a:rPr lang="en-US" sz="1050" b="1" i="0" dirty="0" err="1">
                <a:solidFill>
                  <a:srgbClr val="ECECEC"/>
                </a:solidFill>
                <a:effectLst/>
                <a:highlight>
                  <a:srgbClr val="000000"/>
                </a:highlight>
                <a:latin typeface="Söhne"/>
              </a:rPr>
              <a:t>Analysis:</a:t>
            </a:r>
            <a:r>
              <a:rPr lang="en-US" sz="1050" b="0" i="0" dirty="0" err="1">
                <a:solidFill>
                  <a:srgbClr val="ECECEC"/>
                </a:solidFill>
                <a:effectLst/>
                <a:highlight>
                  <a:srgbClr val="000000"/>
                </a:highlight>
                <a:latin typeface="Söhne"/>
              </a:rPr>
              <a:t>Utilize</a:t>
            </a:r>
            <a:r>
              <a:rPr lang="en-US" sz="1050" b="0" i="0" dirty="0">
                <a:solidFill>
                  <a:srgbClr val="ECECEC"/>
                </a:solidFill>
                <a:effectLst/>
                <a:highlight>
                  <a:srgbClr val="000000"/>
                </a:highlight>
                <a:latin typeface="Söhne"/>
              </a:rPr>
              <a:t> Excel features such as filters, sorting, and pivot tables for comparative analysis.</a:t>
            </a:r>
          </a:p>
          <a:p>
            <a:pPr algn="l"/>
            <a:r>
              <a:rPr lang="en-US" sz="1050" b="1" i="0" dirty="0">
                <a:solidFill>
                  <a:srgbClr val="ECECEC"/>
                </a:solidFill>
                <a:effectLst/>
                <a:highlight>
                  <a:srgbClr val="000000"/>
                </a:highlight>
                <a:latin typeface="Söhne"/>
              </a:rPr>
              <a:t>Bivariate </a:t>
            </a:r>
            <a:r>
              <a:rPr lang="en-US" sz="1050" b="1" i="0" dirty="0" err="1">
                <a:solidFill>
                  <a:srgbClr val="ECECEC"/>
                </a:solidFill>
                <a:effectLst/>
                <a:highlight>
                  <a:srgbClr val="000000"/>
                </a:highlight>
                <a:latin typeface="Söhne"/>
              </a:rPr>
              <a:t>Analysis:</a:t>
            </a:r>
            <a:r>
              <a:rPr lang="en-US" sz="1050" b="0" i="0" dirty="0" err="1">
                <a:solidFill>
                  <a:srgbClr val="ECECEC"/>
                </a:solidFill>
                <a:effectLst/>
                <a:highlight>
                  <a:srgbClr val="000000"/>
                </a:highlight>
                <a:latin typeface="Söhne"/>
              </a:rPr>
              <a:t>Explore</a:t>
            </a:r>
            <a:r>
              <a:rPr lang="en-US" sz="1050" b="0" i="0" dirty="0">
                <a:solidFill>
                  <a:srgbClr val="ECECEC"/>
                </a:solidFill>
                <a:effectLst/>
                <a:highlight>
                  <a:srgbClr val="000000"/>
                </a:highlight>
                <a:latin typeface="Söhne"/>
              </a:rPr>
              <a:t> variable relationships with the target using Excel functions and features.</a:t>
            </a:r>
          </a:p>
          <a:p>
            <a:pPr algn="l"/>
            <a:r>
              <a:rPr lang="en-US" sz="1050" b="1" i="0" dirty="0">
                <a:solidFill>
                  <a:srgbClr val="ECECEC"/>
                </a:solidFill>
                <a:effectLst/>
                <a:highlight>
                  <a:srgbClr val="000000"/>
                </a:highlight>
                <a:latin typeface="Söhne"/>
              </a:rPr>
              <a:t>E. </a:t>
            </a:r>
            <a:r>
              <a:rPr lang="en-US" sz="1050" b="1" i="0" dirty="0">
                <a:solidFill>
                  <a:schemeClr val="accent2"/>
                </a:solidFill>
                <a:effectLst/>
                <a:highlight>
                  <a:srgbClr val="000000"/>
                </a:highlight>
                <a:latin typeface="Söhne"/>
              </a:rPr>
              <a:t>Identify Top Correlations for Different Scenarios: </a:t>
            </a:r>
            <a:r>
              <a:rPr lang="en-US" sz="1050" b="0" i="0" dirty="0">
                <a:solidFill>
                  <a:srgbClr val="ECECEC"/>
                </a:solidFill>
                <a:effectLst/>
                <a:highlight>
                  <a:srgbClr val="000000"/>
                </a:highlight>
                <a:latin typeface="Söhne"/>
              </a:rPr>
              <a:t>Segment the dataset based on scenarios (e.g., customers with payment difficulties and others).</a:t>
            </a:r>
          </a:p>
        </p:txBody>
      </p:sp>
      <p:sp>
        <p:nvSpPr>
          <p:cNvPr id="4" name="TextBox 3">
            <a:extLst>
              <a:ext uri="{FF2B5EF4-FFF2-40B4-BE49-F238E27FC236}">
                <a16:creationId xmlns:a16="http://schemas.microsoft.com/office/drawing/2014/main" id="{6BAA7571-EA7E-4F17-B97D-171989F18E2E}"/>
              </a:ext>
            </a:extLst>
          </p:cNvPr>
          <p:cNvSpPr txBox="1"/>
          <p:nvPr/>
        </p:nvSpPr>
        <p:spPr>
          <a:xfrm>
            <a:off x="628647" y="3907839"/>
            <a:ext cx="10934699" cy="276999"/>
          </a:xfrm>
          <a:prstGeom prst="rect">
            <a:avLst/>
          </a:prstGeom>
          <a:solidFill>
            <a:schemeClr val="tx1"/>
          </a:solidFill>
        </p:spPr>
        <p:txBody>
          <a:bodyPr wrap="square" rtlCol="0">
            <a:spAutoFit/>
          </a:bodyPr>
          <a:lstStyle/>
          <a:p>
            <a:r>
              <a:rPr lang="en-US" sz="1200" b="1" i="0" dirty="0">
                <a:solidFill>
                  <a:schemeClr val="accent2"/>
                </a:solidFill>
                <a:effectLst/>
                <a:highlight>
                  <a:srgbClr val="000000"/>
                </a:highlight>
                <a:latin typeface="Manrope"/>
              </a:rPr>
              <a:t>Tech-Stack Used:</a:t>
            </a:r>
            <a:r>
              <a:rPr lang="en-US" sz="1200" b="0" i="0" dirty="0">
                <a:solidFill>
                  <a:schemeClr val="accent2"/>
                </a:solidFill>
                <a:effectLst/>
                <a:highlight>
                  <a:srgbClr val="000000"/>
                </a:highlight>
                <a:latin typeface="arial" panose="020B0604020202020204" pitchFamily="34" charset="0"/>
              </a:rPr>
              <a:t>  </a:t>
            </a:r>
            <a:r>
              <a:rPr lang="en-US" sz="1200" b="0" i="0" dirty="0">
                <a:solidFill>
                  <a:schemeClr val="accent2"/>
                </a:solidFill>
                <a:effectLst/>
                <a:highlight>
                  <a:srgbClr val="000000"/>
                </a:highlight>
                <a:latin typeface="Manrope"/>
              </a:rPr>
              <a:t> </a:t>
            </a:r>
            <a:r>
              <a:rPr lang="en-US" sz="1200" b="0" i="0" dirty="0">
                <a:solidFill>
                  <a:schemeClr val="bg1"/>
                </a:solidFill>
                <a:effectLst/>
                <a:highlight>
                  <a:srgbClr val="000000"/>
                </a:highlight>
                <a:latin typeface="Manrope"/>
              </a:rPr>
              <a:t>Microsoft Excel 2022</a:t>
            </a:r>
            <a:endParaRPr lang="en-US" sz="1200" dirty="0">
              <a:solidFill>
                <a:schemeClr val="bg1"/>
              </a:solidFill>
              <a:highlight>
                <a:srgbClr val="000000"/>
              </a:highlight>
            </a:endParaRPr>
          </a:p>
        </p:txBody>
      </p:sp>
      <p:sp>
        <p:nvSpPr>
          <p:cNvPr id="5" name="TextBox 4">
            <a:extLst>
              <a:ext uri="{FF2B5EF4-FFF2-40B4-BE49-F238E27FC236}">
                <a16:creationId xmlns:a16="http://schemas.microsoft.com/office/drawing/2014/main" id="{805B8506-CCF4-4241-A245-44F33841A067}"/>
              </a:ext>
            </a:extLst>
          </p:cNvPr>
          <p:cNvSpPr txBox="1"/>
          <p:nvPr/>
        </p:nvSpPr>
        <p:spPr>
          <a:xfrm>
            <a:off x="628647" y="4110468"/>
            <a:ext cx="10934699" cy="1708160"/>
          </a:xfrm>
          <a:prstGeom prst="rect">
            <a:avLst/>
          </a:prstGeom>
          <a:solidFill>
            <a:schemeClr val="tx1"/>
          </a:solidFill>
        </p:spPr>
        <p:txBody>
          <a:bodyPr wrap="square" rtlCol="0">
            <a:spAutoFit/>
          </a:bodyPr>
          <a:lstStyle/>
          <a:p>
            <a:pPr algn="l"/>
            <a:r>
              <a:rPr lang="en-US" sz="1050" b="1" i="0" dirty="0">
                <a:solidFill>
                  <a:schemeClr val="accent4"/>
                </a:solidFill>
                <a:effectLst/>
                <a:latin typeface="Söhne"/>
              </a:rPr>
              <a:t>Insights: </a:t>
            </a:r>
          </a:p>
          <a:p>
            <a:pPr algn="l">
              <a:buFont typeface="+mj-lt"/>
              <a:buAutoNum type="arabicPeriod"/>
            </a:pPr>
            <a:r>
              <a:rPr lang="en-US" sz="1050" b="1" i="0" dirty="0">
                <a:solidFill>
                  <a:schemeClr val="accent2"/>
                </a:solidFill>
                <a:effectLst/>
                <a:latin typeface="Söhne"/>
              </a:rPr>
              <a:t>Missing Data Handling:</a:t>
            </a:r>
            <a:r>
              <a:rPr lang="en-US" sz="1050" dirty="0">
                <a:solidFill>
                  <a:srgbClr val="ECECEC"/>
                </a:solidFill>
                <a:latin typeface="Söhne"/>
              </a:rPr>
              <a:t>		</a:t>
            </a:r>
            <a:r>
              <a:rPr lang="en-US" sz="1050" b="0" i="0" dirty="0">
                <a:solidFill>
                  <a:srgbClr val="ECECEC"/>
                </a:solidFill>
                <a:effectLst/>
                <a:latin typeface="Söhne"/>
              </a:rPr>
              <a:t>Identified missing data across various variables in the dataset.</a:t>
            </a:r>
          </a:p>
          <a:p>
            <a:pPr algn="l">
              <a:buFont typeface="+mj-lt"/>
              <a:buAutoNum type="arabicPeriod"/>
            </a:pPr>
            <a:r>
              <a:rPr lang="en-US" sz="1050" b="1" i="0" dirty="0">
                <a:solidFill>
                  <a:schemeClr val="accent2"/>
                </a:solidFill>
                <a:effectLst/>
                <a:latin typeface="Söhne"/>
              </a:rPr>
              <a:t>Outlier Detection:</a:t>
            </a:r>
            <a:r>
              <a:rPr lang="en-US" sz="1050" dirty="0">
                <a:solidFill>
                  <a:srgbClr val="ECECEC"/>
                </a:solidFill>
                <a:latin typeface="Söhne"/>
              </a:rPr>
              <a:t>		</a:t>
            </a:r>
            <a:r>
              <a:rPr lang="en-US" sz="1050" b="0" i="0" dirty="0">
                <a:solidFill>
                  <a:srgbClr val="ECECEC"/>
                </a:solidFill>
                <a:effectLst/>
                <a:latin typeface="Söhne"/>
              </a:rPr>
              <a:t>Detected outliers in numerical variables using statistical methods like interquartile range (IQR).</a:t>
            </a:r>
          </a:p>
          <a:p>
            <a:pPr algn="l">
              <a:buFont typeface="+mj-lt"/>
              <a:buAutoNum type="arabicPeriod"/>
            </a:pPr>
            <a:r>
              <a:rPr lang="en-US" sz="1050" b="1" i="0" dirty="0">
                <a:solidFill>
                  <a:schemeClr val="accent2"/>
                </a:solidFill>
                <a:effectLst/>
                <a:latin typeface="Söhne"/>
              </a:rPr>
              <a:t>Data Imbalance Analysis:</a:t>
            </a:r>
            <a:r>
              <a:rPr lang="en-US" sz="1050" dirty="0">
                <a:solidFill>
                  <a:schemeClr val="accent2"/>
                </a:solidFill>
                <a:latin typeface="Söhne"/>
              </a:rPr>
              <a:t>	</a:t>
            </a:r>
            <a:r>
              <a:rPr lang="en-US" sz="1050" dirty="0">
                <a:solidFill>
                  <a:srgbClr val="ECECEC"/>
                </a:solidFill>
                <a:latin typeface="Söhne"/>
              </a:rPr>
              <a:t>	</a:t>
            </a:r>
            <a:r>
              <a:rPr lang="en-US" sz="1050" b="0" i="0" dirty="0">
                <a:solidFill>
                  <a:srgbClr val="ECECEC"/>
                </a:solidFill>
                <a:effectLst/>
                <a:latin typeface="Söhne"/>
              </a:rPr>
              <a:t>Determined the presence of data imbalance within the target variable.</a:t>
            </a:r>
          </a:p>
          <a:p>
            <a:pPr algn="l">
              <a:buFont typeface="+mj-lt"/>
              <a:buAutoNum type="arabicPeriod"/>
            </a:pPr>
            <a:r>
              <a:rPr lang="en-US" sz="1050" b="1" i="0" dirty="0">
                <a:solidFill>
                  <a:schemeClr val="accent2"/>
                </a:solidFill>
                <a:effectLst/>
                <a:latin typeface="Söhne"/>
              </a:rPr>
              <a:t>Univariate Analysis:</a:t>
            </a:r>
            <a:r>
              <a:rPr lang="en-US" sz="1050" dirty="0">
                <a:solidFill>
                  <a:srgbClr val="ECECEC"/>
                </a:solidFill>
                <a:latin typeface="Söhne"/>
              </a:rPr>
              <a:t>		</a:t>
            </a:r>
            <a:r>
              <a:rPr lang="en-US" sz="1050" b="0" i="0" dirty="0">
                <a:solidFill>
                  <a:srgbClr val="ECECEC"/>
                </a:solidFill>
                <a:effectLst/>
                <a:latin typeface="Söhne"/>
              </a:rPr>
              <a:t>Conducted univariate analysis to understand the distribution of individual variables.</a:t>
            </a:r>
          </a:p>
          <a:p>
            <a:pPr algn="l">
              <a:buFont typeface="+mj-lt"/>
              <a:buAutoNum type="arabicPeriod"/>
            </a:pPr>
            <a:r>
              <a:rPr lang="en-US" sz="1050" b="1" i="0" dirty="0">
                <a:solidFill>
                  <a:schemeClr val="accent2"/>
                </a:solidFill>
                <a:effectLst/>
                <a:latin typeface="Söhne"/>
              </a:rPr>
              <a:t>Segmented Univariate Analysis:</a:t>
            </a:r>
            <a:r>
              <a:rPr lang="en-US" sz="1050" dirty="0">
                <a:solidFill>
                  <a:srgbClr val="ECECEC"/>
                </a:solidFill>
                <a:latin typeface="Söhne"/>
              </a:rPr>
              <a:t>	</a:t>
            </a:r>
            <a:r>
              <a:rPr lang="en-US" sz="1050" b="0" i="0" dirty="0">
                <a:solidFill>
                  <a:srgbClr val="ECECEC"/>
                </a:solidFill>
                <a:effectLst/>
                <a:latin typeface="Söhne"/>
              </a:rPr>
              <a:t>Compared variable distributions across different scenarios, such as customers with payment difficulties and others.</a:t>
            </a:r>
          </a:p>
          <a:p>
            <a:pPr algn="l">
              <a:buFont typeface="+mj-lt"/>
              <a:buAutoNum type="arabicPeriod"/>
            </a:pPr>
            <a:r>
              <a:rPr lang="en-US" sz="1050" b="1" i="0" dirty="0">
                <a:solidFill>
                  <a:schemeClr val="accent2"/>
                </a:solidFill>
                <a:effectLst/>
                <a:latin typeface="Söhne"/>
              </a:rPr>
              <a:t>Bivariate Analysis:</a:t>
            </a:r>
            <a:r>
              <a:rPr lang="en-US" sz="1050" dirty="0">
                <a:solidFill>
                  <a:srgbClr val="ECECEC"/>
                </a:solidFill>
                <a:latin typeface="Söhne"/>
              </a:rPr>
              <a:t>		</a:t>
            </a:r>
            <a:r>
              <a:rPr lang="en-US" sz="1050" b="0" i="0" dirty="0">
                <a:solidFill>
                  <a:srgbClr val="ECECEC"/>
                </a:solidFill>
                <a:effectLst/>
                <a:latin typeface="Söhne"/>
              </a:rPr>
              <a:t>Explored relationships between variables and the target variable (loan default).</a:t>
            </a:r>
          </a:p>
          <a:p>
            <a:pPr algn="l">
              <a:buFont typeface="+mj-lt"/>
              <a:buAutoNum type="arabicPeriod"/>
            </a:pPr>
            <a:r>
              <a:rPr lang="en-US" sz="1050" b="1" i="0" dirty="0">
                <a:solidFill>
                  <a:schemeClr val="accent2"/>
                </a:solidFill>
                <a:effectLst/>
                <a:latin typeface="Söhne"/>
              </a:rPr>
              <a:t>Correlation Analysis:</a:t>
            </a:r>
            <a:r>
              <a:rPr lang="en-US" sz="1050" dirty="0">
                <a:solidFill>
                  <a:srgbClr val="ECECEC"/>
                </a:solidFill>
                <a:latin typeface="Söhne"/>
              </a:rPr>
              <a:t>		</a:t>
            </a:r>
            <a:r>
              <a:rPr lang="en-US" sz="1050" b="0" i="0" dirty="0">
                <a:solidFill>
                  <a:srgbClr val="ECECEC"/>
                </a:solidFill>
                <a:effectLst/>
                <a:latin typeface="Söhne"/>
              </a:rPr>
              <a:t>Segmenting the dataset based on scenarios, identified top correlations with the target variable within each segment.</a:t>
            </a:r>
          </a:p>
          <a:p>
            <a:pPr algn="l">
              <a:buFont typeface="+mj-lt"/>
              <a:buAutoNum type="arabicPeriod"/>
            </a:pPr>
            <a:r>
              <a:rPr lang="en-US" sz="1050" b="1" i="0" dirty="0">
                <a:solidFill>
                  <a:schemeClr val="accent2"/>
                </a:solidFill>
                <a:effectLst/>
                <a:latin typeface="Söhne"/>
              </a:rPr>
              <a:t>Decision Support:</a:t>
            </a:r>
            <a:r>
              <a:rPr lang="en-US" sz="1050" dirty="0">
                <a:solidFill>
                  <a:srgbClr val="ECECEC"/>
                </a:solidFill>
                <a:latin typeface="Söhne"/>
              </a:rPr>
              <a:t>		</a:t>
            </a:r>
            <a:r>
              <a:rPr lang="en-US" sz="1050" b="0" i="0" dirty="0">
                <a:solidFill>
                  <a:srgbClr val="ECECEC"/>
                </a:solidFill>
                <a:effectLst/>
                <a:latin typeface="Söhne"/>
              </a:rPr>
              <a:t>The insights gained from EDA can support various decision-making processes within the finance company.</a:t>
            </a:r>
          </a:p>
          <a:p>
            <a:pPr algn="l">
              <a:buFont typeface="+mj-lt"/>
              <a:buAutoNum type="arabicPeriod"/>
            </a:pPr>
            <a:r>
              <a:rPr lang="en-US" sz="1050" b="1" i="0" dirty="0">
                <a:solidFill>
                  <a:schemeClr val="accent2"/>
                </a:solidFill>
                <a:effectLst/>
                <a:latin typeface="Söhne"/>
              </a:rPr>
              <a:t>Continuous Improvement:</a:t>
            </a:r>
            <a:r>
              <a:rPr lang="en-US" sz="1050" dirty="0">
                <a:solidFill>
                  <a:srgbClr val="ECECEC"/>
                </a:solidFill>
                <a:latin typeface="Söhne"/>
              </a:rPr>
              <a:t>		</a:t>
            </a:r>
            <a:r>
              <a:rPr lang="en-US" sz="1050" b="0" i="0" dirty="0">
                <a:solidFill>
                  <a:srgbClr val="ECECEC"/>
                </a:solidFill>
                <a:effectLst/>
                <a:latin typeface="Söhne"/>
              </a:rPr>
              <a:t>EDA is an iterative process, and further analysis may be needed as new data becomes available or business objectives evolve.</a:t>
            </a:r>
          </a:p>
        </p:txBody>
      </p:sp>
      <p:sp>
        <p:nvSpPr>
          <p:cNvPr id="6" name="TextBox 5">
            <a:extLst>
              <a:ext uri="{FF2B5EF4-FFF2-40B4-BE49-F238E27FC236}">
                <a16:creationId xmlns:a16="http://schemas.microsoft.com/office/drawing/2014/main" id="{42100588-59F2-483B-A6DB-8C0FD7A92E5D}"/>
              </a:ext>
            </a:extLst>
          </p:cNvPr>
          <p:cNvSpPr txBox="1"/>
          <p:nvPr/>
        </p:nvSpPr>
        <p:spPr>
          <a:xfrm>
            <a:off x="628647" y="5800032"/>
            <a:ext cx="10868020" cy="600164"/>
          </a:xfrm>
          <a:prstGeom prst="rect">
            <a:avLst/>
          </a:prstGeom>
          <a:solidFill>
            <a:schemeClr val="tx1"/>
          </a:solidFill>
        </p:spPr>
        <p:txBody>
          <a:bodyPr wrap="square" rtlCol="0">
            <a:spAutoFit/>
          </a:bodyPr>
          <a:lstStyle/>
          <a:p>
            <a:r>
              <a:rPr lang="en-US" sz="1100" b="1" i="0" dirty="0">
                <a:solidFill>
                  <a:schemeClr val="accent2"/>
                </a:solidFill>
                <a:effectLst/>
                <a:latin typeface="Söhne"/>
              </a:rPr>
              <a:t>Result:</a:t>
            </a:r>
          </a:p>
          <a:p>
            <a:r>
              <a:rPr lang="en-US" sz="1100" b="0" i="0" dirty="0">
                <a:solidFill>
                  <a:srgbClr val="ECECEC"/>
                </a:solidFill>
                <a:effectLst/>
                <a:latin typeface="Söhne"/>
              </a:rPr>
              <a:t>Our analysis began by addressing data quality issues, including missing values and outliers, ensuring the integrity and reliability of our findings. We then proceeded to explore the distribution of individual variables, identify patterns across different scenarios, and examine relationships between variables and loan default.</a:t>
            </a:r>
            <a:endParaRPr lang="en-US" sz="1100" dirty="0">
              <a:solidFill>
                <a:schemeClr val="bg1"/>
              </a:solidFill>
            </a:endParaRPr>
          </a:p>
        </p:txBody>
      </p:sp>
      <p:sp>
        <p:nvSpPr>
          <p:cNvPr id="7" name="TextBox 6">
            <a:extLst>
              <a:ext uri="{FF2B5EF4-FFF2-40B4-BE49-F238E27FC236}">
                <a16:creationId xmlns:a16="http://schemas.microsoft.com/office/drawing/2014/main" id="{D8A5DE1C-7095-4854-84DC-CE44541342D0}"/>
              </a:ext>
            </a:extLst>
          </p:cNvPr>
          <p:cNvSpPr txBox="1"/>
          <p:nvPr/>
        </p:nvSpPr>
        <p:spPr>
          <a:xfrm>
            <a:off x="2733669" y="86149"/>
            <a:ext cx="6657975" cy="646331"/>
          </a:xfrm>
          <a:prstGeom prst="rect">
            <a:avLst/>
          </a:prstGeom>
          <a:noFill/>
        </p:spPr>
        <p:txBody>
          <a:bodyPr wrap="square" rtlCol="0">
            <a:spAutoFit/>
          </a:bodyPr>
          <a:lstStyle/>
          <a:p>
            <a:pPr algn="ctr"/>
            <a:r>
              <a:rPr lang="en-US" sz="3600" b="1" dirty="0">
                <a:solidFill>
                  <a:schemeClr val="bg1"/>
                </a:solidFill>
              </a:rPr>
              <a:t>Conclusion </a:t>
            </a:r>
          </a:p>
        </p:txBody>
      </p:sp>
    </p:spTree>
    <p:extLst>
      <p:ext uri="{BB962C8B-B14F-4D97-AF65-F5344CB8AC3E}">
        <p14:creationId xmlns:p14="http://schemas.microsoft.com/office/powerpoint/2010/main" val="2328086666"/>
      </p:ext>
    </p:extLst>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E109D9-A81A-4F47-AAAA-13A5272525B1}"/>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0" y="1"/>
            <a:ext cx="12191999" cy="6857999"/>
          </a:xfrm>
          <a:prstGeom prst="rect">
            <a:avLst/>
          </a:prstGeom>
        </p:spPr>
      </p:pic>
      <p:sp>
        <p:nvSpPr>
          <p:cNvPr id="2" name="TextBox 1">
            <a:extLst>
              <a:ext uri="{FF2B5EF4-FFF2-40B4-BE49-F238E27FC236}">
                <a16:creationId xmlns:a16="http://schemas.microsoft.com/office/drawing/2014/main" id="{A3F6C109-3405-4548-BB3E-0FF111793EC0}"/>
              </a:ext>
            </a:extLst>
          </p:cNvPr>
          <p:cNvSpPr txBox="1"/>
          <p:nvPr/>
        </p:nvSpPr>
        <p:spPr>
          <a:xfrm>
            <a:off x="0" y="590002"/>
            <a:ext cx="10114547" cy="6124754"/>
          </a:xfrm>
          <a:prstGeom prst="rect">
            <a:avLst/>
          </a:prstGeom>
          <a:noFill/>
        </p:spPr>
        <p:txBody>
          <a:bodyPr wrap="square" rtlCol="0">
            <a:spAutoFit/>
          </a:bodyPr>
          <a:lstStyle/>
          <a:p>
            <a:pPr algn="l"/>
            <a:r>
              <a:rPr lang="en-US" sz="1400" b="0" i="0" dirty="0">
                <a:solidFill>
                  <a:schemeClr val="bg1"/>
                </a:solidFill>
                <a:effectLst/>
                <a:highlight>
                  <a:srgbClr val="000000"/>
                </a:highlight>
                <a:latin typeface="Manrope"/>
              </a:rPr>
              <a:t>A. </a:t>
            </a:r>
            <a:r>
              <a:rPr lang="en-US" sz="1400" b="1" i="0" dirty="0">
                <a:solidFill>
                  <a:schemeClr val="bg1"/>
                </a:solidFill>
                <a:effectLst/>
                <a:highlight>
                  <a:srgbClr val="000000"/>
                </a:highlight>
                <a:latin typeface="Manrope"/>
              </a:rPr>
              <a:t>Identify Missing Data and Deal with it Appropriately:</a:t>
            </a:r>
            <a:r>
              <a:rPr lang="en-US" sz="1400" b="0" i="0" dirty="0">
                <a:solidFill>
                  <a:schemeClr val="bg1"/>
                </a:solidFill>
                <a:effectLst/>
                <a:highlight>
                  <a:srgbClr val="000000"/>
                </a:highlight>
                <a:latin typeface="Manrope"/>
              </a:rPr>
              <a:t> As a data analyst, you come across missing data in the loan application dataset. It is essential to handle missing data effectively to ensure the accuracy of the analysis.</a:t>
            </a:r>
          </a:p>
          <a:p>
            <a:pPr algn="l">
              <a:buFont typeface="Arial" panose="020B0604020202020204" pitchFamily="34" charset="0"/>
              <a:buChar char="•"/>
            </a:pPr>
            <a:r>
              <a:rPr lang="en-US" sz="1400" b="1" i="0" dirty="0">
                <a:solidFill>
                  <a:schemeClr val="bg1"/>
                </a:solidFill>
                <a:effectLst/>
                <a:highlight>
                  <a:srgbClr val="000000"/>
                </a:highlight>
                <a:latin typeface="Manrope"/>
              </a:rPr>
              <a:t>Task:</a:t>
            </a:r>
            <a:r>
              <a:rPr lang="en-US" sz="1400" b="0" i="0" dirty="0">
                <a:solidFill>
                  <a:schemeClr val="bg1"/>
                </a:solidFill>
                <a:effectLst/>
                <a:highlight>
                  <a:srgbClr val="000000"/>
                </a:highlight>
                <a:latin typeface="Manrope"/>
              </a:rPr>
              <a:t> Identify the missing data in the dataset and decide on an appropriate method to deal with it using Excel built-in functions and features.</a:t>
            </a:r>
          </a:p>
          <a:p>
            <a:pPr algn="l">
              <a:buFont typeface="Arial" panose="020B0604020202020204" pitchFamily="34" charset="0"/>
              <a:buChar char="•"/>
            </a:pPr>
            <a:endParaRPr lang="en-US" sz="1400" b="0" i="0" dirty="0">
              <a:solidFill>
                <a:schemeClr val="bg1"/>
              </a:solidFill>
              <a:effectLst/>
              <a:highlight>
                <a:srgbClr val="000000"/>
              </a:highlight>
              <a:latin typeface="Manrope"/>
            </a:endParaRPr>
          </a:p>
          <a:p>
            <a:pPr algn="l">
              <a:buFont typeface="Arial" panose="020B0604020202020204" pitchFamily="34" charset="0"/>
              <a:buChar char="•"/>
            </a:pPr>
            <a:endParaRPr lang="en-US" sz="1400" b="0" i="0" dirty="0">
              <a:solidFill>
                <a:schemeClr val="bg1"/>
              </a:solidFill>
              <a:effectLst/>
              <a:highlight>
                <a:srgbClr val="000000"/>
              </a:highlight>
              <a:latin typeface="Manrope"/>
            </a:endParaRPr>
          </a:p>
          <a:p>
            <a:pPr algn="l"/>
            <a:r>
              <a:rPr lang="en-US" sz="1400" b="1" i="0" dirty="0">
                <a:solidFill>
                  <a:schemeClr val="bg1"/>
                </a:solidFill>
                <a:effectLst/>
                <a:highlight>
                  <a:srgbClr val="000000"/>
                </a:highlight>
                <a:latin typeface="Manrope"/>
              </a:rPr>
              <a:t>B. Identify Outliers in the Dataset:</a:t>
            </a:r>
            <a:r>
              <a:rPr lang="en-US" sz="1400" b="0" i="0" dirty="0">
                <a:solidFill>
                  <a:schemeClr val="bg1"/>
                </a:solidFill>
                <a:effectLst/>
                <a:highlight>
                  <a:srgbClr val="000000"/>
                </a:highlight>
                <a:latin typeface="Manrope"/>
              </a:rPr>
              <a:t> Outliers can significantly impact the analysis and distort the results. You need to identify outliers in the loan application dataset.</a:t>
            </a:r>
          </a:p>
          <a:p>
            <a:pPr algn="l">
              <a:buFont typeface="Arial" panose="020B0604020202020204" pitchFamily="34" charset="0"/>
              <a:buChar char="•"/>
            </a:pPr>
            <a:r>
              <a:rPr lang="en-US" sz="1400" b="1" i="0" dirty="0">
                <a:solidFill>
                  <a:schemeClr val="bg1"/>
                </a:solidFill>
                <a:effectLst/>
                <a:highlight>
                  <a:srgbClr val="000000"/>
                </a:highlight>
                <a:latin typeface="Manrope"/>
              </a:rPr>
              <a:t>Task:</a:t>
            </a:r>
            <a:r>
              <a:rPr lang="en-US" sz="1400" b="0" i="0" dirty="0">
                <a:solidFill>
                  <a:schemeClr val="bg1"/>
                </a:solidFill>
                <a:effectLst/>
                <a:highlight>
                  <a:srgbClr val="000000"/>
                </a:highlight>
                <a:latin typeface="Manrope"/>
              </a:rPr>
              <a:t> Detect and identify outliers in the dataset using Excel statistical functions and features, focusing on numerical variables.</a:t>
            </a:r>
          </a:p>
          <a:p>
            <a:pPr algn="l">
              <a:buFont typeface="Arial" panose="020B0604020202020204" pitchFamily="34" charset="0"/>
              <a:buChar char="•"/>
            </a:pPr>
            <a:endParaRPr lang="en-US" sz="1400" b="0" i="0" dirty="0">
              <a:solidFill>
                <a:schemeClr val="bg1"/>
              </a:solidFill>
              <a:effectLst/>
              <a:highlight>
                <a:srgbClr val="000000"/>
              </a:highlight>
              <a:latin typeface="Manrope"/>
            </a:endParaRPr>
          </a:p>
          <a:p>
            <a:pPr algn="l">
              <a:buFont typeface="Arial" panose="020B0604020202020204" pitchFamily="34" charset="0"/>
              <a:buChar char="•"/>
            </a:pPr>
            <a:endParaRPr lang="en-US" sz="1400" b="0" i="0" dirty="0">
              <a:solidFill>
                <a:schemeClr val="bg1"/>
              </a:solidFill>
              <a:effectLst/>
              <a:highlight>
                <a:srgbClr val="000000"/>
              </a:highlight>
              <a:latin typeface="Manrope"/>
            </a:endParaRPr>
          </a:p>
          <a:p>
            <a:pPr algn="l"/>
            <a:r>
              <a:rPr lang="en-US" sz="1400" b="1" i="0" dirty="0">
                <a:solidFill>
                  <a:schemeClr val="bg1"/>
                </a:solidFill>
                <a:effectLst/>
                <a:highlight>
                  <a:srgbClr val="000000"/>
                </a:highlight>
                <a:latin typeface="Manrope"/>
              </a:rPr>
              <a:t>C. Analyze Data Imbalance:</a:t>
            </a:r>
            <a:r>
              <a:rPr lang="en-US" sz="1400" b="0" i="0" dirty="0">
                <a:solidFill>
                  <a:schemeClr val="bg1"/>
                </a:solidFill>
                <a:effectLst/>
                <a:highlight>
                  <a:srgbClr val="000000"/>
                </a:highlight>
                <a:latin typeface="Manrope"/>
              </a:rPr>
              <a:t> Data imbalance can affect the accuracy of the analysis, especially for binary classification</a:t>
            </a:r>
          </a:p>
          <a:p>
            <a:pPr algn="l"/>
            <a:r>
              <a:rPr lang="en-US" sz="1400" b="0" i="0" dirty="0">
                <a:solidFill>
                  <a:schemeClr val="bg1"/>
                </a:solidFill>
                <a:effectLst/>
                <a:highlight>
                  <a:srgbClr val="000000"/>
                </a:highlight>
                <a:latin typeface="Manrope"/>
              </a:rPr>
              <a:t> problems. Understanding the data distribution is crucial for building reliable models.</a:t>
            </a:r>
          </a:p>
          <a:p>
            <a:pPr algn="l">
              <a:buFont typeface="Arial" panose="020B0604020202020204" pitchFamily="34" charset="0"/>
              <a:buChar char="•"/>
            </a:pPr>
            <a:r>
              <a:rPr lang="en-US" sz="1400" b="1" i="0" dirty="0">
                <a:solidFill>
                  <a:schemeClr val="bg1"/>
                </a:solidFill>
                <a:effectLst/>
                <a:highlight>
                  <a:srgbClr val="000000"/>
                </a:highlight>
                <a:latin typeface="Manrope"/>
              </a:rPr>
              <a:t>Task: </a:t>
            </a:r>
            <a:r>
              <a:rPr lang="en-US" sz="1400" b="0" i="0" dirty="0">
                <a:solidFill>
                  <a:schemeClr val="bg1"/>
                </a:solidFill>
                <a:effectLst/>
                <a:highlight>
                  <a:srgbClr val="000000"/>
                </a:highlight>
                <a:latin typeface="Manrope"/>
              </a:rPr>
              <a:t>Determine if there is data imbalance in the loan application dataset and calculate the ratio of data imbalance</a:t>
            </a:r>
          </a:p>
          <a:p>
            <a:pPr algn="l">
              <a:buFont typeface="Arial" panose="020B0604020202020204" pitchFamily="34" charset="0"/>
              <a:buChar char="•"/>
            </a:pPr>
            <a:r>
              <a:rPr lang="en-US" sz="1400" b="0" i="0" dirty="0">
                <a:solidFill>
                  <a:schemeClr val="bg1"/>
                </a:solidFill>
                <a:effectLst/>
                <a:highlight>
                  <a:srgbClr val="000000"/>
                </a:highlight>
                <a:latin typeface="Manrope"/>
              </a:rPr>
              <a:t> using Excel functions.</a:t>
            </a:r>
          </a:p>
          <a:p>
            <a:pPr algn="l">
              <a:buFont typeface="Arial" panose="020B0604020202020204" pitchFamily="34" charset="0"/>
              <a:buChar char="•"/>
            </a:pPr>
            <a:endParaRPr lang="en-US" sz="1400" b="0" i="0" dirty="0">
              <a:solidFill>
                <a:schemeClr val="bg1"/>
              </a:solidFill>
              <a:effectLst/>
              <a:highlight>
                <a:srgbClr val="000000"/>
              </a:highlight>
              <a:latin typeface="Manrope"/>
            </a:endParaRPr>
          </a:p>
          <a:p>
            <a:pPr algn="l">
              <a:buFont typeface="Arial" panose="020B0604020202020204" pitchFamily="34" charset="0"/>
              <a:buChar char="•"/>
            </a:pPr>
            <a:endParaRPr lang="en-US" sz="1400" b="0" i="0" dirty="0">
              <a:solidFill>
                <a:schemeClr val="bg1"/>
              </a:solidFill>
              <a:effectLst/>
              <a:highlight>
                <a:srgbClr val="000000"/>
              </a:highlight>
              <a:latin typeface="Manrope"/>
            </a:endParaRPr>
          </a:p>
          <a:p>
            <a:pPr algn="l"/>
            <a:r>
              <a:rPr lang="en-US" sz="1400" b="1" i="0" dirty="0">
                <a:solidFill>
                  <a:schemeClr val="bg1"/>
                </a:solidFill>
                <a:effectLst/>
                <a:highlight>
                  <a:srgbClr val="000000"/>
                </a:highlight>
                <a:latin typeface="Manrope"/>
              </a:rPr>
              <a:t>D. Perform Univariate, Segmented Univariate, and Bivariate Analysis: </a:t>
            </a:r>
            <a:r>
              <a:rPr lang="en-US" sz="1400" b="0" i="0" dirty="0">
                <a:solidFill>
                  <a:schemeClr val="bg1"/>
                </a:solidFill>
                <a:effectLst/>
                <a:highlight>
                  <a:srgbClr val="000000"/>
                </a:highlight>
                <a:latin typeface="Manrope"/>
              </a:rPr>
              <a:t>To gain insights into the driving factors of </a:t>
            </a:r>
          </a:p>
          <a:p>
            <a:pPr algn="l"/>
            <a:r>
              <a:rPr lang="en-US" sz="1400" b="0" i="0" dirty="0">
                <a:solidFill>
                  <a:schemeClr val="bg1"/>
                </a:solidFill>
                <a:effectLst/>
                <a:highlight>
                  <a:srgbClr val="000000"/>
                </a:highlight>
                <a:latin typeface="Manrope"/>
              </a:rPr>
              <a:t>loan default, it is important to conduct various analyses on consumer and loan attributes.</a:t>
            </a:r>
          </a:p>
          <a:p>
            <a:pPr algn="l">
              <a:buFont typeface="Arial" panose="020B0604020202020204" pitchFamily="34" charset="0"/>
              <a:buChar char="•"/>
            </a:pPr>
            <a:r>
              <a:rPr lang="en-US" sz="1400" b="1" i="0" dirty="0">
                <a:solidFill>
                  <a:schemeClr val="bg1"/>
                </a:solidFill>
                <a:effectLst/>
                <a:highlight>
                  <a:srgbClr val="000000"/>
                </a:highlight>
                <a:latin typeface="Manrope"/>
              </a:rPr>
              <a:t>Task:</a:t>
            </a:r>
            <a:r>
              <a:rPr lang="en-US" sz="1400" b="0" i="0" dirty="0">
                <a:solidFill>
                  <a:schemeClr val="bg1"/>
                </a:solidFill>
                <a:effectLst/>
                <a:highlight>
                  <a:srgbClr val="000000"/>
                </a:highlight>
                <a:latin typeface="Manrope"/>
              </a:rPr>
              <a:t> Perform univariate analysis to understand the distribution of individual variables, segmented univariate analysis to compare variable distributions for different scenarios, and bivariate analysis to explore relationships between variables and the target variable using Excel functions and features.</a:t>
            </a:r>
          </a:p>
          <a:p>
            <a:pPr algn="l">
              <a:buFont typeface="Arial" panose="020B0604020202020204" pitchFamily="34" charset="0"/>
              <a:buChar char="•"/>
            </a:pPr>
            <a:endParaRPr lang="en-US" sz="1400" b="0" i="0" dirty="0">
              <a:solidFill>
                <a:schemeClr val="bg1"/>
              </a:solidFill>
              <a:effectLst/>
              <a:highlight>
                <a:srgbClr val="000000"/>
              </a:highlight>
              <a:latin typeface="Manrope"/>
            </a:endParaRPr>
          </a:p>
          <a:p>
            <a:pPr algn="l"/>
            <a:r>
              <a:rPr lang="en-US" sz="1400" b="0" i="0" dirty="0">
                <a:solidFill>
                  <a:schemeClr val="bg1"/>
                </a:solidFill>
                <a:effectLst/>
                <a:highlight>
                  <a:srgbClr val="000000"/>
                </a:highlight>
                <a:latin typeface="Manrope"/>
              </a:rPr>
              <a:t>E.</a:t>
            </a:r>
            <a:r>
              <a:rPr lang="en-US" sz="1400" b="1" i="0" dirty="0">
                <a:solidFill>
                  <a:schemeClr val="bg1"/>
                </a:solidFill>
                <a:effectLst/>
                <a:highlight>
                  <a:srgbClr val="000000"/>
                </a:highlight>
                <a:latin typeface="Manrope"/>
              </a:rPr>
              <a:t> Identify Top Correlations for Different Scenarios: </a:t>
            </a:r>
            <a:r>
              <a:rPr lang="en-US" sz="1400" b="0" i="0" dirty="0">
                <a:solidFill>
                  <a:schemeClr val="bg1"/>
                </a:solidFill>
                <a:effectLst/>
                <a:highlight>
                  <a:srgbClr val="000000"/>
                </a:highlight>
                <a:latin typeface="Manrope"/>
              </a:rPr>
              <a:t>Understanding the correlation between variables and the target variable can provide insights into strong indicators of loan default.</a:t>
            </a:r>
          </a:p>
          <a:p>
            <a:pPr algn="l">
              <a:buFont typeface="Arial" panose="020B0604020202020204" pitchFamily="34" charset="0"/>
              <a:buChar char="•"/>
            </a:pPr>
            <a:r>
              <a:rPr lang="en-US" sz="1400" b="1" i="0" dirty="0">
                <a:solidFill>
                  <a:schemeClr val="bg1"/>
                </a:solidFill>
                <a:effectLst/>
                <a:highlight>
                  <a:srgbClr val="000000"/>
                </a:highlight>
                <a:latin typeface="Manrope"/>
              </a:rPr>
              <a:t>Task:</a:t>
            </a:r>
            <a:r>
              <a:rPr lang="en-US" sz="1400" b="0" i="0" dirty="0">
                <a:solidFill>
                  <a:schemeClr val="bg1"/>
                </a:solidFill>
                <a:effectLst/>
                <a:highlight>
                  <a:srgbClr val="000000"/>
                </a:highlight>
                <a:latin typeface="Manrope"/>
              </a:rPr>
              <a:t> Segment the dataset based on different scenarios (e.g., clients with payment difficulties and all other cases) and identify the top correlations for each segmented data using Excel functions.</a:t>
            </a:r>
          </a:p>
          <a:p>
            <a:endParaRPr lang="en-US" sz="1400" dirty="0">
              <a:solidFill>
                <a:schemeClr val="bg1"/>
              </a:solidFill>
              <a:highlight>
                <a:srgbClr val="000000"/>
              </a:highlight>
            </a:endParaRPr>
          </a:p>
        </p:txBody>
      </p:sp>
      <mc:AlternateContent xmlns:mc="http://schemas.openxmlformats.org/markup-compatibility/2006" xmlns:psez="http://schemas.microsoft.com/office/powerpoint/2016/sectionzoom">
        <mc:Choice Requires="psez">
          <p:graphicFrame>
            <p:nvGraphicFramePr>
              <p:cNvPr id="5" name="Section Zoom 4">
                <a:extLst>
                  <a:ext uri="{FF2B5EF4-FFF2-40B4-BE49-F238E27FC236}">
                    <a16:creationId xmlns:a16="http://schemas.microsoft.com/office/drawing/2014/main" id="{533B879A-30AD-4F32-AC8B-984F8A6C9459}"/>
                  </a:ext>
                </a:extLst>
              </p:cNvPr>
              <p:cNvGraphicFramePr>
                <a:graphicFrameLocks noChangeAspect="1"/>
              </p:cNvGraphicFramePr>
              <p:nvPr>
                <p:extLst>
                  <p:ext uri="{D42A27DB-BD31-4B8C-83A1-F6EECF244321}">
                    <p14:modId xmlns:p14="http://schemas.microsoft.com/office/powerpoint/2010/main" val="1503208173"/>
                  </p:ext>
                </p:extLst>
              </p:nvPr>
            </p:nvGraphicFramePr>
            <p:xfrm>
              <a:off x="8671132" y="2425040"/>
              <a:ext cx="3569635" cy="2007919"/>
            </p:xfrm>
            <a:graphic>
              <a:graphicData uri="http://schemas.microsoft.com/office/powerpoint/2016/sectionzoom">
                <psez:sectionZm>
                  <psez:sectionZmObj sectionId="{FF50C697-267F-4312-97A4-87E68B7AE3A8}">
                    <psez:zmPr id="{8A41261F-4B7B-4EE1-9C13-0EB22F8B5AB8}" transitionDur="1000" showBg="0">
                      <p166:blipFill xmlns:p166="http://schemas.microsoft.com/office/powerpoint/2016/6/main">
                        <a:blip r:embed="rId3"/>
                        <a:stretch>
                          <a:fillRect/>
                        </a:stretch>
                      </p166:blipFill>
                      <p166:spPr xmlns:p166="http://schemas.microsoft.com/office/powerpoint/2016/6/main">
                        <a:xfrm>
                          <a:off x="0" y="0"/>
                          <a:ext cx="3569635" cy="2007919"/>
                        </a:xfrm>
                        <a:prstGeom prst="rect">
                          <a:avLst/>
                        </a:prstGeom>
                      </p166:spPr>
                    </psez:zmPr>
                  </psez:sectionZmObj>
                </psez:sectionZm>
              </a:graphicData>
            </a:graphic>
          </p:graphicFrame>
        </mc:Choice>
        <mc:Fallback xmlns="">
          <p:pic>
            <p:nvPicPr>
              <p:cNvPr id="5" name="Section Zoom 4">
                <a:hlinkClick r:id="rId4" action="ppaction://hlinksldjump"/>
                <a:extLst>
                  <a:ext uri="{FF2B5EF4-FFF2-40B4-BE49-F238E27FC236}">
                    <a16:creationId xmlns:a16="http://schemas.microsoft.com/office/drawing/2014/main" id="{533B879A-30AD-4F32-AC8B-984F8A6C9459}"/>
                  </a:ext>
                </a:extLst>
              </p:cNvPr>
              <p:cNvPicPr>
                <a:picLocks noGrp="1" noRot="1" noChangeAspect="1" noMove="1" noResize="1" noEditPoints="1" noAdjustHandles="1" noChangeArrowheads="1" noChangeShapeType="1"/>
              </p:cNvPicPr>
              <p:nvPr/>
            </p:nvPicPr>
            <p:blipFill>
              <a:blip r:embed="rId5"/>
              <a:stretch>
                <a:fillRect/>
              </a:stretch>
            </p:blipFill>
            <p:spPr>
              <a:xfrm>
                <a:off x="8671132" y="2425040"/>
                <a:ext cx="3569635" cy="2007919"/>
              </a:xfrm>
              <a:prstGeom prst="rect">
                <a:avLst/>
              </a:prstGeom>
            </p:spPr>
          </p:pic>
        </mc:Fallback>
      </mc:AlternateContent>
      <p:sp>
        <p:nvSpPr>
          <p:cNvPr id="4" name="TextBox 3">
            <a:extLst>
              <a:ext uri="{FF2B5EF4-FFF2-40B4-BE49-F238E27FC236}">
                <a16:creationId xmlns:a16="http://schemas.microsoft.com/office/drawing/2014/main" id="{61F163A1-33C7-4827-AECE-9C36BAD34C9F}"/>
              </a:ext>
            </a:extLst>
          </p:cNvPr>
          <p:cNvSpPr txBox="1"/>
          <p:nvPr/>
        </p:nvSpPr>
        <p:spPr>
          <a:xfrm>
            <a:off x="4287251" y="128337"/>
            <a:ext cx="3617495" cy="461665"/>
          </a:xfrm>
          <a:prstGeom prst="rect">
            <a:avLst/>
          </a:prstGeom>
          <a:noFill/>
        </p:spPr>
        <p:txBody>
          <a:bodyPr wrap="square" rtlCol="0">
            <a:spAutoFit/>
          </a:bodyPr>
          <a:lstStyle/>
          <a:p>
            <a:pPr algn="ctr"/>
            <a:r>
              <a:rPr lang="en-US" sz="2400" b="1" dirty="0">
                <a:solidFill>
                  <a:schemeClr val="bg1"/>
                </a:solidFill>
              </a:rPr>
              <a:t>TASK</a:t>
            </a:r>
          </a:p>
        </p:txBody>
      </p:sp>
    </p:spTree>
    <p:extLst>
      <p:ext uri="{BB962C8B-B14F-4D97-AF65-F5344CB8AC3E}">
        <p14:creationId xmlns:p14="http://schemas.microsoft.com/office/powerpoint/2010/main" val="4833567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843B7E5-9E35-4342-AF45-D6153A9A2A43}"/>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0" y="1"/>
            <a:ext cx="12191999" cy="6857999"/>
          </a:xfrm>
          <a:prstGeom prst="rect">
            <a:avLst/>
          </a:prstGeom>
        </p:spPr>
      </p:pic>
      <p:sp>
        <p:nvSpPr>
          <p:cNvPr id="2" name="TextBox 1">
            <a:extLst>
              <a:ext uri="{FF2B5EF4-FFF2-40B4-BE49-F238E27FC236}">
                <a16:creationId xmlns:a16="http://schemas.microsoft.com/office/drawing/2014/main" id="{B92A6D7C-935F-4816-BA1E-C695665C79C8}"/>
              </a:ext>
            </a:extLst>
          </p:cNvPr>
          <p:cNvSpPr txBox="1"/>
          <p:nvPr/>
        </p:nvSpPr>
        <p:spPr>
          <a:xfrm>
            <a:off x="3648075" y="2505670"/>
            <a:ext cx="6381750" cy="923330"/>
          </a:xfrm>
          <a:prstGeom prst="rect">
            <a:avLst/>
          </a:prstGeom>
          <a:noFill/>
        </p:spPr>
        <p:txBody>
          <a:bodyPr wrap="square" rtlCol="0">
            <a:spAutoFit/>
          </a:bodyPr>
          <a:lstStyle/>
          <a:p>
            <a:r>
              <a:rPr lang="en-US" sz="5400" b="1" dirty="0">
                <a:solidFill>
                  <a:schemeClr val="bg1"/>
                </a:solidFill>
              </a:rPr>
              <a:t>THANK YOU</a:t>
            </a:r>
          </a:p>
        </p:txBody>
      </p:sp>
      <p:sp>
        <p:nvSpPr>
          <p:cNvPr id="3" name="TextBox 2">
            <a:extLst>
              <a:ext uri="{FF2B5EF4-FFF2-40B4-BE49-F238E27FC236}">
                <a16:creationId xmlns:a16="http://schemas.microsoft.com/office/drawing/2014/main" id="{50E68E35-5776-4485-8F4A-B84AACA9F0E6}"/>
              </a:ext>
            </a:extLst>
          </p:cNvPr>
          <p:cNvSpPr txBox="1"/>
          <p:nvPr/>
        </p:nvSpPr>
        <p:spPr>
          <a:xfrm>
            <a:off x="6569744" y="5819152"/>
            <a:ext cx="5410200" cy="830997"/>
          </a:xfrm>
          <a:prstGeom prst="rect">
            <a:avLst/>
          </a:prstGeom>
          <a:noFill/>
        </p:spPr>
        <p:txBody>
          <a:bodyPr wrap="square" rtlCol="0">
            <a:spAutoFit/>
          </a:bodyPr>
          <a:lstStyle/>
          <a:p>
            <a:r>
              <a:rPr lang="en-US" sz="2400" dirty="0">
                <a:solidFill>
                  <a:schemeClr val="bg1"/>
                </a:solidFill>
              </a:rPr>
              <a:t>SURAJ KUMAR</a:t>
            </a:r>
          </a:p>
          <a:p>
            <a:r>
              <a:rPr lang="en-US" sz="2400" dirty="0">
                <a:solidFill>
                  <a:schemeClr val="bg1"/>
                </a:solidFill>
                <a:hlinkClick r:id="rId3"/>
              </a:rPr>
              <a:t>Cocsamcoc69@gmail.com</a:t>
            </a:r>
            <a:r>
              <a:rPr lang="en-US" sz="2400" dirty="0">
                <a:solidFill>
                  <a:schemeClr val="bg1"/>
                </a:solidFill>
              </a:rPr>
              <a:t> </a:t>
            </a:r>
          </a:p>
        </p:txBody>
      </p:sp>
    </p:spTree>
    <p:extLst>
      <p:ext uri="{BB962C8B-B14F-4D97-AF65-F5344CB8AC3E}">
        <p14:creationId xmlns:p14="http://schemas.microsoft.com/office/powerpoint/2010/main" val="4234269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Connector 9">
            <a:extLst>
              <a:ext uri="{FF2B5EF4-FFF2-40B4-BE49-F238E27FC236}">
                <a16:creationId xmlns:a16="http://schemas.microsoft.com/office/drawing/2014/main" id="{FCDD6DA8-7109-4F79-8269-E2228471B94E}"/>
              </a:ext>
            </a:extLst>
          </p:cNvPr>
          <p:cNvSpPr/>
          <p:nvPr/>
        </p:nvSpPr>
        <p:spPr>
          <a:xfrm>
            <a:off x="3584448" y="917448"/>
            <a:ext cx="5023104" cy="5023104"/>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BC54B5D6-493A-45C2-907E-6F327096F8D3}"/>
              </a:ext>
            </a:extLst>
          </p:cNvPr>
          <p:cNvSpPr txBox="1"/>
          <p:nvPr/>
        </p:nvSpPr>
        <p:spPr>
          <a:xfrm>
            <a:off x="4011168" y="3013501"/>
            <a:ext cx="4428744" cy="830997"/>
          </a:xfrm>
          <a:prstGeom prst="rect">
            <a:avLst/>
          </a:prstGeom>
          <a:noFill/>
        </p:spPr>
        <p:txBody>
          <a:bodyPr wrap="square" rtlCol="0">
            <a:spAutoFit/>
          </a:bodyPr>
          <a:lstStyle/>
          <a:p>
            <a:pPr algn="ctr"/>
            <a:r>
              <a:rPr lang="en-US" sz="4800" b="1" i="0" dirty="0">
                <a:solidFill>
                  <a:schemeClr val="bg1"/>
                </a:solidFill>
                <a:effectLst/>
                <a:latin typeface="Manrope"/>
              </a:rPr>
              <a:t>Analytics Tasks</a:t>
            </a:r>
            <a:endParaRPr lang="en-US" sz="4800" dirty="0">
              <a:solidFill>
                <a:schemeClr val="bg1"/>
              </a:solidFill>
            </a:endParaRPr>
          </a:p>
        </p:txBody>
      </p:sp>
    </p:spTree>
    <p:extLst>
      <p:ext uri="{BB962C8B-B14F-4D97-AF65-F5344CB8AC3E}">
        <p14:creationId xmlns:p14="http://schemas.microsoft.com/office/powerpoint/2010/main" val="36691159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F15CD8EC-5C94-43F0-9112-74782347BB94}"/>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0" y="1"/>
            <a:ext cx="12191999" cy="6857999"/>
          </a:xfrm>
          <a:prstGeom prst="rect">
            <a:avLst/>
          </a:prstGeom>
        </p:spPr>
      </p:pic>
      <p:sp>
        <p:nvSpPr>
          <p:cNvPr id="5" name="Flowchart: Connector 4">
            <a:extLst>
              <a:ext uri="{FF2B5EF4-FFF2-40B4-BE49-F238E27FC236}">
                <a16:creationId xmlns:a16="http://schemas.microsoft.com/office/drawing/2014/main" id="{8F06CD64-8F6F-4D1C-B3D0-D9EA8F51B4F6}"/>
              </a:ext>
            </a:extLst>
          </p:cNvPr>
          <p:cNvSpPr/>
          <p:nvPr/>
        </p:nvSpPr>
        <p:spPr>
          <a:xfrm>
            <a:off x="-2076450" y="-4152900"/>
            <a:ext cx="17259300" cy="15659100"/>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D399DA46-BF02-4BB2-A0FF-663FDB2D99AD}"/>
              </a:ext>
            </a:extLst>
          </p:cNvPr>
          <p:cNvSpPr txBox="1"/>
          <p:nvPr/>
        </p:nvSpPr>
        <p:spPr>
          <a:xfrm>
            <a:off x="3881627" y="556051"/>
            <a:ext cx="4428744" cy="830997"/>
          </a:xfrm>
          <a:prstGeom prst="rect">
            <a:avLst/>
          </a:prstGeom>
          <a:noFill/>
        </p:spPr>
        <p:txBody>
          <a:bodyPr wrap="square" rtlCol="0">
            <a:spAutoFit/>
          </a:bodyPr>
          <a:lstStyle/>
          <a:p>
            <a:pPr algn="ctr"/>
            <a:r>
              <a:rPr lang="en-US" sz="4800" b="1" i="0" dirty="0">
                <a:solidFill>
                  <a:schemeClr val="bg1"/>
                </a:solidFill>
                <a:effectLst/>
                <a:latin typeface="Manrope"/>
              </a:rPr>
              <a:t>Analytics Tasks</a:t>
            </a:r>
            <a:endParaRPr lang="en-US" sz="4800" dirty="0">
              <a:solidFill>
                <a:schemeClr val="bg1"/>
              </a:solidFill>
            </a:endParaRPr>
          </a:p>
        </p:txBody>
      </p:sp>
      <mc:AlternateContent xmlns:mc="http://schemas.openxmlformats.org/markup-compatibility/2006" xmlns:psez="http://schemas.microsoft.com/office/powerpoint/2016/sectionzoom">
        <mc:Choice Requires="psez">
          <p:graphicFrame>
            <p:nvGraphicFramePr>
              <p:cNvPr id="8" name="Section Zoom 7">
                <a:extLst>
                  <a:ext uri="{FF2B5EF4-FFF2-40B4-BE49-F238E27FC236}">
                    <a16:creationId xmlns:a16="http://schemas.microsoft.com/office/drawing/2014/main" id="{34A93EA9-9B9E-45C0-AFEC-A9EDC01C7005}"/>
                  </a:ext>
                </a:extLst>
              </p:cNvPr>
              <p:cNvGraphicFramePr>
                <a:graphicFrameLocks noChangeAspect="1"/>
              </p:cNvGraphicFramePr>
              <p:nvPr>
                <p:extLst>
                  <p:ext uri="{D42A27DB-BD31-4B8C-83A1-F6EECF244321}">
                    <p14:modId xmlns:p14="http://schemas.microsoft.com/office/powerpoint/2010/main" val="1748968349"/>
                  </p:ext>
                </p:extLst>
              </p:nvPr>
            </p:nvGraphicFramePr>
            <p:xfrm>
              <a:off x="358545" y="1894635"/>
              <a:ext cx="3824969" cy="2151545"/>
            </p:xfrm>
            <a:graphic>
              <a:graphicData uri="http://schemas.microsoft.com/office/powerpoint/2016/sectionzoom">
                <psez:sectionZm>
                  <psez:sectionZmObj sectionId="{8CFDB67A-C781-4958-B828-98174244FBA3}">
                    <psez:zmPr id="{BB36229B-A40E-42BE-87AC-AFC1227AA606}" transitionDur="1000" showBg="0">
                      <p166:blipFill xmlns:p166="http://schemas.microsoft.com/office/powerpoint/2016/6/main">
                        <a:blip r:embed="rId3"/>
                        <a:stretch>
                          <a:fillRect/>
                        </a:stretch>
                      </p166:blipFill>
                      <p166:spPr xmlns:p166="http://schemas.microsoft.com/office/powerpoint/2016/6/main">
                        <a:xfrm>
                          <a:off x="0" y="0"/>
                          <a:ext cx="3824969" cy="2151545"/>
                        </a:xfrm>
                        <a:prstGeom prst="rect">
                          <a:avLst/>
                        </a:prstGeom>
                      </p166:spPr>
                    </psez:zmPr>
                  </psez:sectionZmObj>
                </psez:sectionZm>
              </a:graphicData>
            </a:graphic>
          </p:graphicFrame>
        </mc:Choice>
        <mc:Fallback xmlns="">
          <p:pic>
            <p:nvPicPr>
              <p:cNvPr id="8" name="Section Zoom 7">
                <a:hlinkClick r:id="rId4" action="ppaction://hlinksldjump"/>
                <a:extLst>
                  <a:ext uri="{FF2B5EF4-FFF2-40B4-BE49-F238E27FC236}">
                    <a16:creationId xmlns:a16="http://schemas.microsoft.com/office/drawing/2014/main" id="{34A93EA9-9B9E-45C0-AFEC-A9EDC01C7005}"/>
                  </a:ext>
                </a:extLst>
              </p:cNvPr>
              <p:cNvPicPr>
                <a:picLocks noGrp="1" noRot="1" noChangeAspect="1" noMove="1" noResize="1" noEditPoints="1" noAdjustHandles="1" noChangeArrowheads="1" noChangeShapeType="1"/>
              </p:cNvPicPr>
              <p:nvPr/>
            </p:nvPicPr>
            <p:blipFill>
              <a:blip r:embed="rId5"/>
              <a:stretch>
                <a:fillRect/>
              </a:stretch>
            </p:blipFill>
            <p:spPr>
              <a:xfrm>
                <a:off x="358545" y="1894635"/>
                <a:ext cx="3824969" cy="215154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0" name="Section Zoom 9">
                <a:extLst>
                  <a:ext uri="{FF2B5EF4-FFF2-40B4-BE49-F238E27FC236}">
                    <a16:creationId xmlns:a16="http://schemas.microsoft.com/office/drawing/2014/main" id="{190DC9B8-666A-4B3A-B911-489E1FE11981}"/>
                  </a:ext>
                </a:extLst>
              </p:cNvPr>
              <p:cNvGraphicFramePr>
                <a:graphicFrameLocks noChangeAspect="1"/>
              </p:cNvGraphicFramePr>
              <p:nvPr>
                <p:extLst>
                  <p:ext uri="{D42A27DB-BD31-4B8C-83A1-F6EECF244321}">
                    <p14:modId xmlns:p14="http://schemas.microsoft.com/office/powerpoint/2010/main" val="2562147047"/>
                  </p:ext>
                </p:extLst>
              </p:nvPr>
            </p:nvGraphicFramePr>
            <p:xfrm>
              <a:off x="4183514" y="1894635"/>
              <a:ext cx="3824969" cy="2151545"/>
            </p:xfrm>
            <a:graphic>
              <a:graphicData uri="http://schemas.microsoft.com/office/powerpoint/2016/sectionzoom">
                <psez:sectionZm>
                  <psez:sectionZmObj sectionId="{4E0E2FB7-F834-4036-932E-16F4489A97CD}">
                    <psez:zmPr id="{D26CA5C5-D9DD-4098-BBB5-C9F87E1C3C10}" transitionDur="1000" showBg="0">
                      <p166:blipFill xmlns:p166="http://schemas.microsoft.com/office/powerpoint/2016/6/main">
                        <a:blip r:embed="rId6"/>
                        <a:stretch>
                          <a:fillRect/>
                        </a:stretch>
                      </p166:blipFill>
                      <p166:spPr xmlns:p166="http://schemas.microsoft.com/office/powerpoint/2016/6/main">
                        <a:xfrm>
                          <a:off x="0" y="0"/>
                          <a:ext cx="3824969" cy="2151545"/>
                        </a:xfrm>
                        <a:prstGeom prst="rect">
                          <a:avLst/>
                        </a:prstGeom>
                      </p166:spPr>
                    </psez:zmPr>
                  </psez:sectionZmObj>
                </psez:sectionZm>
              </a:graphicData>
            </a:graphic>
          </p:graphicFrame>
        </mc:Choice>
        <mc:Fallback xmlns="">
          <p:pic>
            <p:nvPicPr>
              <p:cNvPr id="10" name="Section Zoom 9">
                <a:hlinkClick r:id="rId7" action="ppaction://hlinksldjump"/>
                <a:extLst>
                  <a:ext uri="{FF2B5EF4-FFF2-40B4-BE49-F238E27FC236}">
                    <a16:creationId xmlns:a16="http://schemas.microsoft.com/office/drawing/2014/main" id="{190DC9B8-666A-4B3A-B911-489E1FE11981}"/>
                  </a:ext>
                </a:extLst>
              </p:cNvPr>
              <p:cNvPicPr>
                <a:picLocks noGrp="1" noRot="1" noChangeAspect="1" noMove="1" noResize="1" noEditPoints="1" noAdjustHandles="1" noChangeArrowheads="1" noChangeShapeType="1"/>
              </p:cNvPicPr>
              <p:nvPr/>
            </p:nvPicPr>
            <p:blipFill>
              <a:blip r:embed="rId8"/>
              <a:stretch>
                <a:fillRect/>
              </a:stretch>
            </p:blipFill>
            <p:spPr>
              <a:xfrm>
                <a:off x="4183514" y="1894635"/>
                <a:ext cx="3824969" cy="215154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0AA59455-1631-4FCF-A5A2-EC78885C7BC2}"/>
                  </a:ext>
                </a:extLst>
              </p:cNvPr>
              <p:cNvGraphicFramePr>
                <a:graphicFrameLocks noChangeAspect="1"/>
              </p:cNvGraphicFramePr>
              <p:nvPr>
                <p:extLst>
                  <p:ext uri="{D42A27DB-BD31-4B8C-83A1-F6EECF244321}">
                    <p14:modId xmlns:p14="http://schemas.microsoft.com/office/powerpoint/2010/main" val="3713634291"/>
                  </p:ext>
                </p:extLst>
              </p:nvPr>
            </p:nvGraphicFramePr>
            <p:xfrm>
              <a:off x="8008483" y="1889740"/>
              <a:ext cx="3824969" cy="2151545"/>
            </p:xfrm>
            <a:graphic>
              <a:graphicData uri="http://schemas.microsoft.com/office/powerpoint/2016/sectionzoom">
                <psez:sectionZm>
                  <psez:sectionZmObj sectionId="{CBA0C28E-3ACF-4BE6-9DBF-674C48E3BF62}">
                    <psez:zmPr id="{CC59B16D-E35F-4408-B5CA-9357F230FB5A}" transitionDur="1000" showBg="0">
                      <p166:blipFill xmlns:p166="http://schemas.microsoft.com/office/powerpoint/2016/6/main">
                        <a:blip r:embed="rId9"/>
                        <a:stretch>
                          <a:fillRect/>
                        </a:stretch>
                      </p166:blipFill>
                      <p166:spPr xmlns:p166="http://schemas.microsoft.com/office/powerpoint/2016/6/main">
                        <a:xfrm>
                          <a:off x="0" y="0"/>
                          <a:ext cx="3824969" cy="2151545"/>
                        </a:xfrm>
                        <a:prstGeom prst="rect">
                          <a:avLst/>
                        </a:prstGeom>
                      </p166:spPr>
                    </psez:zmPr>
                  </psez:sectionZmObj>
                </psez:sectionZm>
              </a:graphicData>
            </a:graphic>
          </p:graphicFrame>
        </mc:Choice>
        <mc:Fallback xmlns="">
          <p:pic>
            <p:nvPicPr>
              <p:cNvPr id="12" name="Section Zoom 11">
                <a:hlinkClick r:id="rId10" action="ppaction://hlinksldjump"/>
                <a:extLst>
                  <a:ext uri="{FF2B5EF4-FFF2-40B4-BE49-F238E27FC236}">
                    <a16:creationId xmlns:a16="http://schemas.microsoft.com/office/drawing/2014/main" id="{0AA59455-1631-4FCF-A5A2-EC78885C7BC2}"/>
                  </a:ext>
                </a:extLst>
              </p:cNvPr>
              <p:cNvPicPr>
                <a:picLocks noGrp="1" noRot="1" noChangeAspect="1" noMove="1" noResize="1" noEditPoints="1" noAdjustHandles="1" noChangeArrowheads="1" noChangeShapeType="1"/>
              </p:cNvPicPr>
              <p:nvPr/>
            </p:nvPicPr>
            <p:blipFill>
              <a:blip r:embed="rId11"/>
              <a:stretch>
                <a:fillRect/>
              </a:stretch>
            </p:blipFill>
            <p:spPr>
              <a:xfrm>
                <a:off x="8008483" y="1889740"/>
                <a:ext cx="3824969" cy="215154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4" name="Section Zoom 13">
                <a:extLst>
                  <a:ext uri="{FF2B5EF4-FFF2-40B4-BE49-F238E27FC236}">
                    <a16:creationId xmlns:a16="http://schemas.microsoft.com/office/drawing/2014/main" id="{C0B8DE7A-800B-4FB0-8494-1AFCD1857EE9}"/>
                  </a:ext>
                </a:extLst>
              </p:cNvPr>
              <p:cNvGraphicFramePr>
                <a:graphicFrameLocks noChangeAspect="1"/>
              </p:cNvGraphicFramePr>
              <p:nvPr>
                <p:extLst>
                  <p:ext uri="{D42A27DB-BD31-4B8C-83A1-F6EECF244321}">
                    <p14:modId xmlns:p14="http://schemas.microsoft.com/office/powerpoint/2010/main" val="1757011478"/>
                  </p:ext>
                </p:extLst>
              </p:nvPr>
            </p:nvGraphicFramePr>
            <p:xfrm>
              <a:off x="1969142" y="4320141"/>
              <a:ext cx="3824969" cy="2151545"/>
            </p:xfrm>
            <a:graphic>
              <a:graphicData uri="http://schemas.microsoft.com/office/powerpoint/2016/sectionzoom">
                <psez:sectionZm>
                  <psez:sectionZmObj sectionId="{6EFAFC49-DDB9-45C4-92E8-EF911CDB571F}">
                    <psez:zmPr id="{0FA391BF-30AD-47EB-B4ED-EBAEB0D77A26}" transitionDur="1000" showBg="0">
                      <p166:blipFill xmlns:p166="http://schemas.microsoft.com/office/powerpoint/2016/6/main">
                        <a:blip r:embed="rId12"/>
                        <a:stretch>
                          <a:fillRect/>
                        </a:stretch>
                      </p166:blipFill>
                      <p166:spPr xmlns:p166="http://schemas.microsoft.com/office/powerpoint/2016/6/main">
                        <a:xfrm>
                          <a:off x="0" y="0"/>
                          <a:ext cx="3824969" cy="2151545"/>
                        </a:xfrm>
                        <a:prstGeom prst="rect">
                          <a:avLst/>
                        </a:prstGeom>
                      </p166:spPr>
                    </psez:zmPr>
                  </psez:sectionZmObj>
                </psez:sectionZm>
              </a:graphicData>
            </a:graphic>
          </p:graphicFrame>
        </mc:Choice>
        <mc:Fallback xmlns="">
          <p:pic>
            <p:nvPicPr>
              <p:cNvPr id="14" name="Section Zoom 13">
                <a:hlinkClick r:id="rId13" action="ppaction://hlinksldjump"/>
                <a:extLst>
                  <a:ext uri="{FF2B5EF4-FFF2-40B4-BE49-F238E27FC236}">
                    <a16:creationId xmlns:a16="http://schemas.microsoft.com/office/drawing/2014/main" id="{C0B8DE7A-800B-4FB0-8494-1AFCD1857EE9}"/>
                  </a:ext>
                </a:extLst>
              </p:cNvPr>
              <p:cNvPicPr>
                <a:picLocks noGrp="1" noRot="1" noChangeAspect="1" noMove="1" noResize="1" noEditPoints="1" noAdjustHandles="1" noChangeArrowheads="1" noChangeShapeType="1"/>
              </p:cNvPicPr>
              <p:nvPr/>
            </p:nvPicPr>
            <p:blipFill>
              <a:blip r:embed="rId14"/>
              <a:stretch>
                <a:fillRect/>
              </a:stretch>
            </p:blipFill>
            <p:spPr>
              <a:xfrm>
                <a:off x="1969142" y="4320141"/>
                <a:ext cx="3824969" cy="215154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6" name="Section Zoom 15">
                <a:extLst>
                  <a:ext uri="{FF2B5EF4-FFF2-40B4-BE49-F238E27FC236}">
                    <a16:creationId xmlns:a16="http://schemas.microsoft.com/office/drawing/2014/main" id="{F8BAF0AB-72CF-4A2C-9B13-94C2912E11B2}"/>
                  </a:ext>
                </a:extLst>
              </p:cNvPr>
              <p:cNvGraphicFramePr>
                <a:graphicFrameLocks noChangeAspect="1"/>
              </p:cNvGraphicFramePr>
              <p:nvPr>
                <p:extLst>
                  <p:ext uri="{D42A27DB-BD31-4B8C-83A1-F6EECF244321}">
                    <p14:modId xmlns:p14="http://schemas.microsoft.com/office/powerpoint/2010/main" val="130891405"/>
                  </p:ext>
                </p:extLst>
              </p:nvPr>
            </p:nvGraphicFramePr>
            <p:xfrm>
              <a:off x="6553200" y="4320141"/>
              <a:ext cx="3824969" cy="2151545"/>
            </p:xfrm>
            <a:graphic>
              <a:graphicData uri="http://schemas.microsoft.com/office/powerpoint/2016/sectionzoom">
                <psez:sectionZm>
                  <psez:sectionZmObj sectionId="{0351470A-CFDB-4E56-A5DF-DB54BC1D2498}">
                    <psez:zmPr id="{97F4AC76-5C4D-4B5A-AD77-EFA8B3151B80}" returnToParent="0" transitionDur="1000" showBg="0">
                      <p166:blipFill xmlns:p166="http://schemas.microsoft.com/office/powerpoint/2016/6/main">
                        <a:blip r:embed="rId15"/>
                        <a:stretch>
                          <a:fillRect/>
                        </a:stretch>
                      </p166:blipFill>
                      <p166:spPr xmlns:p166="http://schemas.microsoft.com/office/powerpoint/2016/6/main">
                        <a:xfrm>
                          <a:off x="0" y="0"/>
                          <a:ext cx="3824969" cy="2151545"/>
                        </a:xfrm>
                        <a:prstGeom prst="rect">
                          <a:avLst/>
                        </a:prstGeom>
                      </p166:spPr>
                    </psez:zmPr>
                  </psez:sectionZmObj>
                </psez:sectionZm>
              </a:graphicData>
            </a:graphic>
          </p:graphicFrame>
        </mc:Choice>
        <mc:Fallback xmlns="">
          <p:pic>
            <p:nvPicPr>
              <p:cNvPr id="16" name="Section Zoom 15">
                <a:hlinkClick r:id="rId16" action="ppaction://hlinksldjump"/>
                <a:extLst>
                  <a:ext uri="{FF2B5EF4-FFF2-40B4-BE49-F238E27FC236}">
                    <a16:creationId xmlns:a16="http://schemas.microsoft.com/office/drawing/2014/main" id="{F8BAF0AB-72CF-4A2C-9B13-94C2912E11B2}"/>
                  </a:ext>
                </a:extLst>
              </p:cNvPr>
              <p:cNvPicPr>
                <a:picLocks noGrp="1" noRot="1" noChangeAspect="1" noMove="1" noResize="1" noEditPoints="1" noAdjustHandles="1" noChangeArrowheads="1" noChangeShapeType="1"/>
              </p:cNvPicPr>
              <p:nvPr/>
            </p:nvPicPr>
            <p:blipFill>
              <a:blip r:embed="rId17"/>
              <a:stretch>
                <a:fillRect/>
              </a:stretch>
            </p:blipFill>
            <p:spPr>
              <a:xfrm>
                <a:off x="6553200" y="4320141"/>
                <a:ext cx="3824969" cy="2151545"/>
              </a:xfrm>
              <a:prstGeom prst="rect">
                <a:avLst/>
              </a:prstGeom>
            </p:spPr>
          </p:pic>
        </mc:Fallback>
      </mc:AlternateContent>
    </p:spTree>
    <p:extLst>
      <p:ext uri="{BB962C8B-B14F-4D97-AF65-F5344CB8AC3E}">
        <p14:creationId xmlns:p14="http://schemas.microsoft.com/office/powerpoint/2010/main" val="37718708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Connector 1">
            <a:extLst>
              <a:ext uri="{FF2B5EF4-FFF2-40B4-BE49-F238E27FC236}">
                <a16:creationId xmlns:a16="http://schemas.microsoft.com/office/drawing/2014/main" id="{9AB32DC8-BC4C-4E7B-94D5-6C512A5AEA8C}"/>
              </a:ext>
            </a:extLst>
          </p:cNvPr>
          <p:cNvSpPr/>
          <p:nvPr/>
        </p:nvSpPr>
        <p:spPr>
          <a:xfrm>
            <a:off x="3584448" y="917448"/>
            <a:ext cx="5023104" cy="5023104"/>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2D1688EA-EEFB-4EA1-8938-5B4DF739A7A9}"/>
              </a:ext>
            </a:extLst>
          </p:cNvPr>
          <p:cNvSpPr txBox="1"/>
          <p:nvPr/>
        </p:nvSpPr>
        <p:spPr>
          <a:xfrm>
            <a:off x="3749040" y="3013501"/>
            <a:ext cx="4690872" cy="646331"/>
          </a:xfrm>
          <a:prstGeom prst="rect">
            <a:avLst/>
          </a:prstGeom>
          <a:noFill/>
        </p:spPr>
        <p:txBody>
          <a:bodyPr wrap="square" rtlCol="0">
            <a:spAutoFit/>
          </a:bodyPr>
          <a:lstStyle/>
          <a:p>
            <a:pPr algn="ctr"/>
            <a:r>
              <a:rPr lang="en-US" sz="3600" b="0" i="0" dirty="0">
                <a:solidFill>
                  <a:schemeClr val="bg1"/>
                </a:solidFill>
                <a:effectLst/>
                <a:latin typeface="Manrope"/>
              </a:rPr>
              <a:t> </a:t>
            </a:r>
            <a:r>
              <a:rPr lang="en-US" sz="3600" b="1" i="0" dirty="0">
                <a:solidFill>
                  <a:schemeClr val="bg1"/>
                </a:solidFill>
                <a:effectLst/>
                <a:latin typeface="Manrope"/>
              </a:rPr>
              <a:t>Identify Missing Data</a:t>
            </a:r>
            <a:endParaRPr lang="en-US" sz="3600" dirty="0">
              <a:solidFill>
                <a:schemeClr val="bg1"/>
              </a:solidFill>
            </a:endParaRPr>
          </a:p>
        </p:txBody>
      </p:sp>
    </p:spTree>
    <p:extLst>
      <p:ext uri="{BB962C8B-B14F-4D97-AF65-F5344CB8AC3E}">
        <p14:creationId xmlns:p14="http://schemas.microsoft.com/office/powerpoint/2010/main" val="106845304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7949A57-610D-4F75-9804-8D9CB505DB22}"/>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1" y="1"/>
            <a:ext cx="12191999" cy="6857999"/>
          </a:xfrm>
          <a:prstGeom prst="rect">
            <a:avLst/>
          </a:prstGeom>
        </p:spPr>
      </p:pic>
      <p:sp>
        <p:nvSpPr>
          <p:cNvPr id="5" name="Flowchart: Connector 4">
            <a:extLst>
              <a:ext uri="{FF2B5EF4-FFF2-40B4-BE49-F238E27FC236}">
                <a16:creationId xmlns:a16="http://schemas.microsoft.com/office/drawing/2014/main" id="{7E1CC9CC-593A-4048-B702-E6D90BB34514}"/>
              </a:ext>
            </a:extLst>
          </p:cNvPr>
          <p:cNvSpPr/>
          <p:nvPr/>
        </p:nvSpPr>
        <p:spPr>
          <a:xfrm>
            <a:off x="-3924300" y="-3143250"/>
            <a:ext cx="19030950" cy="12573000"/>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3A482A6E-185C-4826-8D0C-A9271A6F9BCA}"/>
              </a:ext>
            </a:extLst>
          </p:cNvPr>
          <p:cNvSpPr txBox="1"/>
          <p:nvPr/>
        </p:nvSpPr>
        <p:spPr>
          <a:xfrm>
            <a:off x="228600" y="594151"/>
            <a:ext cx="5524500" cy="646331"/>
          </a:xfrm>
          <a:prstGeom prst="rect">
            <a:avLst/>
          </a:prstGeom>
          <a:noFill/>
        </p:spPr>
        <p:txBody>
          <a:bodyPr wrap="square" rtlCol="0">
            <a:spAutoFit/>
          </a:bodyPr>
          <a:lstStyle/>
          <a:p>
            <a:pPr algn="ctr"/>
            <a:r>
              <a:rPr lang="en-US" sz="3600" b="0" i="0" dirty="0">
                <a:solidFill>
                  <a:schemeClr val="bg1"/>
                </a:solidFill>
                <a:effectLst/>
                <a:latin typeface="Manrope"/>
              </a:rPr>
              <a:t> </a:t>
            </a:r>
            <a:r>
              <a:rPr lang="en-US" sz="3600" b="1" i="0" dirty="0">
                <a:solidFill>
                  <a:schemeClr val="bg1"/>
                </a:solidFill>
                <a:effectLst/>
                <a:latin typeface="Manrope"/>
              </a:rPr>
              <a:t>Identify Missing Data</a:t>
            </a:r>
            <a:endParaRPr lang="en-US" sz="3600" dirty="0">
              <a:solidFill>
                <a:schemeClr val="bg1"/>
              </a:solidFill>
            </a:endParaRPr>
          </a:p>
        </p:txBody>
      </p:sp>
      <p:sp>
        <p:nvSpPr>
          <p:cNvPr id="7" name="TextBox 6">
            <a:extLst>
              <a:ext uri="{FF2B5EF4-FFF2-40B4-BE49-F238E27FC236}">
                <a16:creationId xmlns:a16="http://schemas.microsoft.com/office/drawing/2014/main" id="{11D8758A-BC14-409D-87A9-B7BB66A04F53}"/>
              </a:ext>
            </a:extLst>
          </p:cNvPr>
          <p:cNvSpPr txBox="1"/>
          <p:nvPr/>
        </p:nvSpPr>
        <p:spPr>
          <a:xfrm>
            <a:off x="5105401" y="594151"/>
            <a:ext cx="6629400" cy="646331"/>
          </a:xfrm>
          <a:prstGeom prst="rect">
            <a:avLst/>
          </a:prstGeom>
          <a:noFill/>
        </p:spPr>
        <p:txBody>
          <a:bodyPr wrap="square" rtlCol="0">
            <a:spAutoFit/>
          </a:bodyPr>
          <a:lstStyle/>
          <a:p>
            <a:r>
              <a:rPr lang="en-US" sz="3600" b="1" i="0" dirty="0">
                <a:solidFill>
                  <a:schemeClr val="bg1"/>
                </a:solidFill>
                <a:effectLst/>
                <a:latin typeface="Manrope"/>
              </a:rPr>
              <a:t>and Deal with it Appropriately</a:t>
            </a:r>
            <a:endParaRPr lang="en-US" sz="3600" dirty="0"/>
          </a:p>
        </p:txBody>
      </p:sp>
      <p:pic>
        <p:nvPicPr>
          <p:cNvPr id="9" name="Picture 8">
            <a:extLst>
              <a:ext uri="{FF2B5EF4-FFF2-40B4-BE49-F238E27FC236}">
                <a16:creationId xmlns:a16="http://schemas.microsoft.com/office/drawing/2014/main" id="{6624B0C5-4D7A-450B-AEAB-8498E9305F5F}"/>
              </a:ext>
            </a:extLst>
          </p:cNvPr>
          <p:cNvPicPr>
            <a:picLocks noChangeAspect="1"/>
          </p:cNvPicPr>
          <p:nvPr/>
        </p:nvPicPr>
        <p:blipFill>
          <a:blip r:embed="rId3"/>
          <a:stretch>
            <a:fillRect/>
          </a:stretch>
        </p:blipFill>
        <p:spPr>
          <a:xfrm>
            <a:off x="5591175" y="1825811"/>
            <a:ext cx="6502400" cy="3810532"/>
          </a:xfrm>
          <a:prstGeom prst="rect">
            <a:avLst/>
          </a:prstGeom>
        </p:spPr>
      </p:pic>
      <p:sp>
        <p:nvSpPr>
          <p:cNvPr id="10" name="TextBox 9">
            <a:extLst>
              <a:ext uri="{FF2B5EF4-FFF2-40B4-BE49-F238E27FC236}">
                <a16:creationId xmlns:a16="http://schemas.microsoft.com/office/drawing/2014/main" id="{60F7CE92-F11D-434E-BFE6-AB9566B9E557}"/>
              </a:ext>
            </a:extLst>
          </p:cNvPr>
          <p:cNvSpPr txBox="1"/>
          <p:nvPr/>
        </p:nvSpPr>
        <p:spPr>
          <a:xfrm>
            <a:off x="304800" y="2809875"/>
            <a:ext cx="4800601" cy="1754326"/>
          </a:xfrm>
          <a:prstGeom prst="rect">
            <a:avLst/>
          </a:prstGeom>
          <a:solidFill>
            <a:schemeClr val="tx1"/>
          </a:solidFill>
        </p:spPr>
        <p:txBody>
          <a:bodyPr wrap="square" rtlCol="0">
            <a:spAutoFit/>
          </a:bodyPr>
          <a:lstStyle/>
          <a:p>
            <a:r>
              <a:rPr lang="en-US" b="1" dirty="0">
                <a:solidFill>
                  <a:schemeClr val="bg1"/>
                </a:solidFill>
              </a:rPr>
              <a:t>Before total columns:  122</a:t>
            </a:r>
          </a:p>
          <a:p>
            <a:r>
              <a:rPr lang="en-US" b="1" dirty="0">
                <a:solidFill>
                  <a:schemeClr val="bg1"/>
                </a:solidFill>
              </a:rPr>
              <a:t>Removed </a:t>
            </a:r>
            <a:r>
              <a:rPr lang="en-US" b="1" dirty="0" err="1">
                <a:solidFill>
                  <a:schemeClr val="bg1"/>
                </a:solidFill>
              </a:rPr>
              <a:t>coulmns</a:t>
            </a:r>
            <a:r>
              <a:rPr lang="en-US" b="1" dirty="0">
                <a:solidFill>
                  <a:schemeClr val="bg1"/>
                </a:solidFill>
              </a:rPr>
              <a:t> those having null%=&gt;40%</a:t>
            </a:r>
          </a:p>
          <a:p>
            <a:r>
              <a:rPr lang="en-US" b="1" dirty="0">
                <a:solidFill>
                  <a:schemeClr val="bg1"/>
                </a:solidFill>
              </a:rPr>
              <a:t>After Removing 	:    76</a:t>
            </a:r>
          </a:p>
          <a:p>
            <a:r>
              <a:rPr lang="en-US" b="1" dirty="0">
                <a:solidFill>
                  <a:schemeClr val="bg1"/>
                </a:solidFill>
              </a:rPr>
              <a:t>	</a:t>
            </a:r>
          </a:p>
          <a:p>
            <a:r>
              <a:rPr lang="en-US" b="1" dirty="0">
                <a:solidFill>
                  <a:schemeClr val="bg1"/>
                </a:solidFill>
              </a:rPr>
              <a:t>122-76=46 </a:t>
            </a:r>
            <a:r>
              <a:rPr lang="en-US" b="1" dirty="0" err="1">
                <a:solidFill>
                  <a:schemeClr val="bg1"/>
                </a:solidFill>
              </a:rPr>
              <a:t>coulmns</a:t>
            </a:r>
            <a:r>
              <a:rPr lang="en-US" b="1" dirty="0">
                <a:solidFill>
                  <a:schemeClr val="bg1"/>
                </a:solidFill>
              </a:rPr>
              <a:t> Removed</a:t>
            </a:r>
          </a:p>
          <a:p>
            <a:endParaRPr lang="en-US" dirty="0">
              <a:solidFill>
                <a:schemeClr val="bg1"/>
              </a:solidFill>
            </a:endParaRPr>
          </a:p>
        </p:txBody>
      </p:sp>
    </p:spTree>
    <p:extLst>
      <p:ext uri="{BB962C8B-B14F-4D97-AF65-F5344CB8AC3E}">
        <p14:creationId xmlns:p14="http://schemas.microsoft.com/office/powerpoint/2010/main" val="3305823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Connector 1">
            <a:extLst>
              <a:ext uri="{FF2B5EF4-FFF2-40B4-BE49-F238E27FC236}">
                <a16:creationId xmlns:a16="http://schemas.microsoft.com/office/drawing/2014/main" id="{FDBAC48A-2F81-4916-BF5E-80CC0C41D417}"/>
              </a:ext>
            </a:extLst>
          </p:cNvPr>
          <p:cNvSpPr/>
          <p:nvPr/>
        </p:nvSpPr>
        <p:spPr>
          <a:xfrm>
            <a:off x="3584448" y="917448"/>
            <a:ext cx="5023104" cy="5023104"/>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758C4553-2E80-41DA-8C21-2FA928C1BDE0}"/>
              </a:ext>
            </a:extLst>
          </p:cNvPr>
          <p:cNvSpPr txBox="1"/>
          <p:nvPr/>
        </p:nvSpPr>
        <p:spPr>
          <a:xfrm>
            <a:off x="3813048" y="3013501"/>
            <a:ext cx="4626864" cy="830997"/>
          </a:xfrm>
          <a:prstGeom prst="rect">
            <a:avLst/>
          </a:prstGeom>
          <a:noFill/>
        </p:spPr>
        <p:txBody>
          <a:bodyPr wrap="square" rtlCol="0">
            <a:spAutoFit/>
          </a:bodyPr>
          <a:lstStyle/>
          <a:p>
            <a:pPr algn="ctr"/>
            <a:r>
              <a:rPr lang="en-US" sz="4800" b="1" i="0" dirty="0">
                <a:solidFill>
                  <a:schemeClr val="bg1"/>
                </a:solidFill>
                <a:effectLst/>
                <a:latin typeface="Manrope"/>
              </a:rPr>
              <a:t> Identify Outliers</a:t>
            </a:r>
            <a:endParaRPr lang="en-US" sz="4800" dirty="0">
              <a:solidFill>
                <a:schemeClr val="bg1"/>
              </a:solidFill>
            </a:endParaRPr>
          </a:p>
        </p:txBody>
      </p:sp>
    </p:spTree>
    <p:extLst>
      <p:ext uri="{BB962C8B-B14F-4D97-AF65-F5344CB8AC3E}">
        <p14:creationId xmlns:p14="http://schemas.microsoft.com/office/powerpoint/2010/main" val="8776860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FCC7769-29FC-4948-88E8-4B8B7194A288}"/>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0" y="1"/>
            <a:ext cx="12191999" cy="6857999"/>
          </a:xfrm>
          <a:prstGeom prst="rect">
            <a:avLst/>
          </a:prstGeom>
        </p:spPr>
      </p:pic>
      <p:sp>
        <p:nvSpPr>
          <p:cNvPr id="3" name="Flowchart: Connector 2">
            <a:extLst>
              <a:ext uri="{FF2B5EF4-FFF2-40B4-BE49-F238E27FC236}">
                <a16:creationId xmlns:a16="http://schemas.microsoft.com/office/drawing/2014/main" id="{A169EADE-FBD9-49DD-AA3F-59C339BAE935}"/>
              </a:ext>
            </a:extLst>
          </p:cNvPr>
          <p:cNvSpPr/>
          <p:nvPr/>
        </p:nvSpPr>
        <p:spPr>
          <a:xfrm>
            <a:off x="-2714171" y="-3265714"/>
            <a:ext cx="17460685" cy="12714514"/>
          </a:xfrm>
          <a:prstGeom prst="flowChartConnector">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176FB93-0379-4F04-9935-8913D4AA48BE}"/>
              </a:ext>
            </a:extLst>
          </p:cNvPr>
          <p:cNvSpPr txBox="1"/>
          <p:nvPr/>
        </p:nvSpPr>
        <p:spPr>
          <a:xfrm>
            <a:off x="1650420" y="328357"/>
            <a:ext cx="4735866" cy="830997"/>
          </a:xfrm>
          <a:prstGeom prst="rect">
            <a:avLst/>
          </a:prstGeom>
          <a:noFill/>
        </p:spPr>
        <p:txBody>
          <a:bodyPr wrap="square" rtlCol="0">
            <a:spAutoFit/>
          </a:bodyPr>
          <a:lstStyle/>
          <a:p>
            <a:pPr algn="ctr"/>
            <a:r>
              <a:rPr lang="en-US" sz="4800" b="1" i="0" dirty="0">
                <a:solidFill>
                  <a:schemeClr val="bg1"/>
                </a:solidFill>
                <a:effectLst/>
                <a:latin typeface="Manrope"/>
              </a:rPr>
              <a:t> Identify Outliers</a:t>
            </a:r>
            <a:endParaRPr lang="en-US" sz="4800" dirty="0">
              <a:solidFill>
                <a:schemeClr val="bg1"/>
              </a:solidFill>
            </a:endParaRPr>
          </a:p>
        </p:txBody>
      </p:sp>
      <p:sp>
        <p:nvSpPr>
          <p:cNvPr id="5" name="TextBox 4">
            <a:extLst>
              <a:ext uri="{FF2B5EF4-FFF2-40B4-BE49-F238E27FC236}">
                <a16:creationId xmlns:a16="http://schemas.microsoft.com/office/drawing/2014/main" id="{A447EA64-892B-49E3-A606-3F39CD716E5A}"/>
              </a:ext>
            </a:extLst>
          </p:cNvPr>
          <p:cNvSpPr txBox="1"/>
          <p:nvPr/>
        </p:nvSpPr>
        <p:spPr>
          <a:xfrm>
            <a:off x="6212114" y="328356"/>
            <a:ext cx="4735865" cy="830997"/>
          </a:xfrm>
          <a:prstGeom prst="rect">
            <a:avLst/>
          </a:prstGeom>
          <a:noFill/>
        </p:spPr>
        <p:txBody>
          <a:bodyPr wrap="square" rtlCol="0">
            <a:spAutoFit/>
          </a:bodyPr>
          <a:lstStyle/>
          <a:p>
            <a:r>
              <a:rPr lang="en-US" sz="4800" b="1" i="0" dirty="0">
                <a:solidFill>
                  <a:schemeClr val="bg1"/>
                </a:solidFill>
                <a:effectLst/>
                <a:latin typeface="Manrope"/>
              </a:rPr>
              <a:t>in the Dataset</a:t>
            </a:r>
            <a:endParaRPr lang="en-US" sz="4800" dirty="0">
              <a:solidFill>
                <a:schemeClr val="bg1"/>
              </a:solidFill>
            </a:endParaRPr>
          </a:p>
        </p:txBody>
      </p:sp>
      <p:pic>
        <p:nvPicPr>
          <p:cNvPr id="7" name="Picture 6">
            <a:extLst>
              <a:ext uri="{FF2B5EF4-FFF2-40B4-BE49-F238E27FC236}">
                <a16:creationId xmlns:a16="http://schemas.microsoft.com/office/drawing/2014/main" id="{0CE5ADF9-F3B2-4DDD-96A8-BE05D2AD608F}"/>
              </a:ext>
            </a:extLst>
          </p:cNvPr>
          <p:cNvPicPr>
            <a:picLocks noChangeAspect="1"/>
          </p:cNvPicPr>
          <p:nvPr/>
        </p:nvPicPr>
        <p:blipFill>
          <a:blip r:embed="rId3"/>
          <a:stretch>
            <a:fillRect/>
          </a:stretch>
        </p:blipFill>
        <p:spPr>
          <a:xfrm>
            <a:off x="6753224" y="3578703"/>
            <a:ext cx="5329997" cy="3187285"/>
          </a:xfrm>
          <a:prstGeom prst="rect">
            <a:avLst/>
          </a:prstGeom>
        </p:spPr>
      </p:pic>
      <p:pic>
        <p:nvPicPr>
          <p:cNvPr id="10" name="Picture 9">
            <a:extLst>
              <a:ext uri="{FF2B5EF4-FFF2-40B4-BE49-F238E27FC236}">
                <a16:creationId xmlns:a16="http://schemas.microsoft.com/office/drawing/2014/main" id="{535DA815-5A63-4718-A033-F47155AC1296}"/>
              </a:ext>
            </a:extLst>
          </p:cNvPr>
          <p:cNvPicPr>
            <a:picLocks noChangeAspect="1"/>
          </p:cNvPicPr>
          <p:nvPr/>
        </p:nvPicPr>
        <p:blipFill>
          <a:blip r:embed="rId4"/>
          <a:stretch>
            <a:fillRect/>
          </a:stretch>
        </p:blipFill>
        <p:spPr>
          <a:xfrm>
            <a:off x="7044792" y="1326476"/>
            <a:ext cx="4353533" cy="1752845"/>
          </a:xfrm>
          <a:prstGeom prst="rect">
            <a:avLst/>
          </a:prstGeom>
        </p:spPr>
      </p:pic>
      <p:sp>
        <p:nvSpPr>
          <p:cNvPr id="11" name="TextBox 10">
            <a:extLst>
              <a:ext uri="{FF2B5EF4-FFF2-40B4-BE49-F238E27FC236}">
                <a16:creationId xmlns:a16="http://schemas.microsoft.com/office/drawing/2014/main" id="{BDF62349-1C54-4526-9DDA-B098E30AE6CE}"/>
              </a:ext>
            </a:extLst>
          </p:cNvPr>
          <p:cNvSpPr txBox="1"/>
          <p:nvPr/>
        </p:nvSpPr>
        <p:spPr>
          <a:xfrm>
            <a:off x="365954" y="1159353"/>
            <a:ext cx="4476750" cy="1477328"/>
          </a:xfrm>
          <a:prstGeom prst="rect">
            <a:avLst/>
          </a:prstGeom>
          <a:solidFill>
            <a:schemeClr val="tx1"/>
          </a:solidFill>
          <a:ln>
            <a:solidFill>
              <a:schemeClr val="tx1"/>
            </a:solidFill>
          </a:ln>
        </p:spPr>
        <p:txBody>
          <a:bodyPr wrap="square" rtlCol="0">
            <a:spAutoFit/>
          </a:bodyPr>
          <a:lstStyle/>
          <a:p>
            <a:pPr marL="0" algn="l" rtl="0" eaLnBrk="1" fontAlgn="b" latinLnBrk="0" hangingPunct="1">
              <a:spcBef>
                <a:spcPts val="0"/>
              </a:spcBef>
              <a:spcAft>
                <a:spcPts val="0"/>
              </a:spcAft>
            </a:pPr>
            <a:r>
              <a:rPr lang="en-US" sz="1800" b="1" i="0" u="none" strike="noStrike" kern="1200" dirty="0">
                <a:solidFill>
                  <a:schemeClr val="bg1"/>
                </a:solidFill>
                <a:effectLst/>
                <a:latin typeface="Calibri" panose="020F0502020204030204" pitchFamily="34" charset="0"/>
              </a:rPr>
              <a:t>1st QUARTILE	: =QUARTILE.INC(I:I,1)</a:t>
            </a:r>
            <a:endParaRPr lang="en-US" sz="1800" b="1" i="0" u="none" strike="noStrike" dirty="0">
              <a:solidFill>
                <a:schemeClr val="bg1"/>
              </a:solidFill>
              <a:effectLst/>
              <a:latin typeface="Arial" panose="020B0604020202020204" pitchFamily="34" charset="0"/>
            </a:endParaRPr>
          </a:p>
          <a:p>
            <a:pPr marL="0" algn="l" rtl="0" eaLnBrk="1" fontAlgn="b" latinLnBrk="0" hangingPunct="1">
              <a:spcBef>
                <a:spcPts val="0"/>
              </a:spcBef>
              <a:spcAft>
                <a:spcPts val="0"/>
              </a:spcAft>
            </a:pPr>
            <a:r>
              <a:rPr lang="en-US" sz="1800" b="1" i="0" u="none" strike="noStrike" kern="1200" dirty="0">
                <a:solidFill>
                  <a:schemeClr val="bg1"/>
                </a:solidFill>
                <a:effectLst/>
                <a:latin typeface="Calibri" panose="020F0502020204030204" pitchFamily="34" charset="0"/>
              </a:rPr>
              <a:t>3rd QUARTILE	: =QUARTILE.INC(I:I,3)</a:t>
            </a:r>
          </a:p>
          <a:p>
            <a:pPr marL="0" algn="l" rtl="0" eaLnBrk="1" fontAlgn="b" latinLnBrk="0" hangingPunct="1">
              <a:spcBef>
                <a:spcPts val="0"/>
              </a:spcBef>
              <a:spcAft>
                <a:spcPts val="0"/>
              </a:spcAft>
            </a:pPr>
            <a:r>
              <a:rPr lang="en-US" b="1" dirty="0">
                <a:solidFill>
                  <a:srgbClr val="FFFFFF"/>
                </a:solidFill>
                <a:latin typeface="Calibri" panose="020F0502020204030204" pitchFamily="34" charset="0"/>
              </a:rPr>
              <a:t>I</a:t>
            </a:r>
            <a:r>
              <a:rPr lang="en-US" sz="1800" b="1" i="0" u="none" strike="noStrike" dirty="0">
                <a:solidFill>
                  <a:srgbClr val="FFFFFF"/>
                </a:solidFill>
                <a:effectLst/>
                <a:latin typeface="Calibri" panose="020F0502020204030204" pitchFamily="34" charset="0"/>
              </a:rPr>
              <a:t>nter QUARTILE range: 3</a:t>
            </a:r>
            <a:r>
              <a:rPr lang="en-US" sz="1800" b="1" i="0" u="none" strike="noStrike" baseline="30000" dirty="0">
                <a:solidFill>
                  <a:srgbClr val="FFFFFF"/>
                </a:solidFill>
                <a:effectLst/>
                <a:latin typeface="Calibri" panose="020F0502020204030204" pitchFamily="34" charset="0"/>
              </a:rPr>
              <a:t>rd</a:t>
            </a:r>
            <a:r>
              <a:rPr lang="en-US" sz="1800" b="1" i="0" u="none" strike="noStrike" dirty="0">
                <a:solidFill>
                  <a:srgbClr val="FFFFFF"/>
                </a:solidFill>
                <a:effectLst/>
                <a:latin typeface="Calibri" panose="020F0502020204030204" pitchFamily="34" charset="0"/>
              </a:rPr>
              <a:t> -1</a:t>
            </a:r>
            <a:r>
              <a:rPr lang="en-US" sz="1800" b="1" i="0" u="none" strike="noStrike" baseline="30000" dirty="0">
                <a:solidFill>
                  <a:srgbClr val="FFFFFF"/>
                </a:solidFill>
                <a:effectLst/>
                <a:latin typeface="Calibri" panose="020F0502020204030204" pitchFamily="34" charset="0"/>
              </a:rPr>
              <a:t>st</a:t>
            </a:r>
            <a:r>
              <a:rPr lang="en-US" sz="1800" b="1" i="0" u="none" strike="noStrike" dirty="0">
                <a:solidFill>
                  <a:srgbClr val="FFFFFF"/>
                </a:solidFill>
                <a:effectLst/>
                <a:latin typeface="Calibri" panose="020F0502020204030204" pitchFamily="34" charset="0"/>
              </a:rPr>
              <a:t> QUARTILE</a:t>
            </a:r>
            <a:endParaRPr lang="en-US" dirty="0">
              <a:solidFill>
                <a:srgbClr val="000000"/>
              </a:solidFill>
              <a:latin typeface="Calibri" panose="020F0502020204030204" pitchFamily="34" charset="0"/>
            </a:endParaRPr>
          </a:p>
          <a:p>
            <a:pPr marL="0" algn="l" rtl="0" eaLnBrk="1" fontAlgn="b" latinLnBrk="0" hangingPunct="1">
              <a:spcBef>
                <a:spcPts val="0"/>
              </a:spcBef>
              <a:spcAft>
                <a:spcPts val="0"/>
              </a:spcAft>
            </a:pPr>
            <a:r>
              <a:rPr lang="en-US" sz="1800" b="1" i="0" u="none" strike="noStrike" dirty="0">
                <a:solidFill>
                  <a:srgbClr val="FFFFFF"/>
                </a:solidFill>
                <a:effectLst/>
                <a:latin typeface="Calibri" panose="020F0502020204030204" pitchFamily="34" charset="0"/>
              </a:rPr>
              <a:t>Upper limit	:  3</a:t>
            </a:r>
            <a:r>
              <a:rPr lang="en-US" sz="1800" b="1" i="0" u="none" strike="noStrike" baseline="30000" dirty="0">
                <a:solidFill>
                  <a:srgbClr val="FFFFFF"/>
                </a:solidFill>
                <a:effectLst/>
                <a:latin typeface="Calibri" panose="020F0502020204030204" pitchFamily="34" charset="0"/>
              </a:rPr>
              <a:t>rd</a:t>
            </a:r>
            <a:r>
              <a:rPr lang="en-US" sz="1800" b="1" i="0" u="none" strike="noStrike" dirty="0">
                <a:solidFill>
                  <a:srgbClr val="FFFFFF"/>
                </a:solidFill>
                <a:effectLst/>
                <a:latin typeface="Calibri" panose="020F0502020204030204" pitchFamily="34" charset="0"/>
              </a:rPr>
              <a:t> + (1.5 x inter qua. )</a:t>
            </a:r>
            <a:endParaRPr lang="en-US" sz="1800" b="1" i="0" u="none" strike="noStrike" dirty="0">
              <a:solidFill>
                <a:srgbClr val="000000"/>
              </a:solidFill>
              <a:effectLst/>
              <a:latin typeface="Calibri" panose="020F0502020204030204" pitchFamily="34" charset="0"/>
            </a:endParaRPr>
          </a:p>
          <a:p>
            <a:pPr fontAlgn="b"/>
            <a:r>
              <a:rPr lang="en-US" sz="1800" b="1" i="0" u="none" strike="noStrike" dirty="0">
                <a:solidFill>
                  <a:srgbClr val="FFFFFF"/>
                </a:solidFill>
                <a:effectLst/>
                <a:latin typeface="Calibri" panose="020F0502020204030204" pitchFamily="34" charset="0"/>
              </a:rPr>
              <a:t>lower limit	:  1</a:t>
            </a:r>
            <a:r>
              <a:rPr lang="en-US" sz="1800" b="1" i="0" u="none" strike="noStrike" baseline="30000" dirty="0">
                <a:solidFill>
                  <a:srgbClr val="FFFFFF"/>
                </a:solidFill>
                <a:effectLst/>
                <a:latin typeface="Calibri" panose="020F0502020204030204" pitchFamily="34" charset="0"/>
              </a:rPr>
              <a:t>st</a:t>
            </a:r>
            <a:r>
              <a:rPr lang="en-US" sz="1800" b="1" i="0" u="none" strike="noStrike" dirty="0">
                <a:solidFill>
                  <a:srgbClr val="FFFFFF"/>
                </a:solidFill>
                <a:effectLst/>
                <a:latin typeface="Calibri" panose="020F0502020204030204" pitchFamily="34" charset="0"/>
              </a:rPr>
              <a:t>  - (1.5 x inter qua. )</a:t>
            </a:r>
            <a:endParaRPr lang="en-US" sz="1800" b="1" i="0" u="none" strike="noStrike" dirty="0">
              <a:solidFill>
                <a:srgbClr val="000000"/>
              </a:solidFill>
              <a:effectLst/>
              <a:latin typeface="Calibri" panose="020F0502020204030204" pitchFamily="34" charset="0"/>
            </a:endParaRPr>
          </a:p>
        </p:txBody>
      </p:sp>
      <p:pic>
        <p:nvPicPr>
          <p:cNvPr id="14" name="Picture 13">
            <a:extLst>
              <a:ext uri="{FF2B5EF4-FFF2-40B4-BE49-F238E27FC236}">
                <a16:creationId xmlns:a16="http://schemas.microsoft.com/office/drawing/2014/main" id="{F12B7D62-2297-45C3-B524-83F9B6E4AF87}"/>
              </a:ext>
            </a:extLst>
          </p:cNvPr>
          <p:cNvPicPr>
            <a:picLocks noChangeAspect="1"/>
          </p:cNvPicPr>
          <p:nvPr/>
        </p:nvPicPr>
        <p:blipFill>
          <a:blip r:embed="rId5"/>
          <a:stretch>
            <a:fillRect/>
          </a:stretch>
        </p:blipFill>
        <p:spPr>
          <a:xfrm>
            <a:off x="1380195" y="2933708"/>
            <a:ext cx="2448267" cy="3820058"/>
          </a:xfrm>
          <a:prstGeom prst="rect">
            <a:avLst/>
          </a:prstGeom>
        </p:spPr>
      </p:pic>
    </p:spTree>
    <p:extLst>
      <p:ext uri="{BB962C8B-B14F-4D97-AF65-F5344CB8AC3E}">
        <p14:creationId xmlns:p14="http://schemas.microsoft.com/office/powerpoint/2010/main" val="33010768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B735E6F-9B08-4139-A7F3-640A674A9E5F}"/>
              </a:ext>
            </a:extLst>
          </p:cNvPr>
          <p:cNvPicPr>
            <a:picLocks noChangeAspect="1"/>
          </p:cNvPicPr>
          <p:nvPr/>
        </p:nvPicPr>
        <p:blipFill rotWithShape="1">
          <a:blip r:embed="rId2">
            <a:extLst>
              <a:ext uri="{28A0092B-C50C-407E-A947-70E740481C1C}">
                <a14:useLocalDpi xmlns:a14="http://schemas.microsoft.com/office/drawing/2010/main" val="0"/>
              </a:ext>
            </a:extLst>
          </a:blip>
          <a:srcRect t="5000" b="5000"/>
          <a:stretch/>
        </p:blipFill>
        <p:spPr>
          <a:xfrm>
            <a:off x="0" y="1"/>
            <a:ext cx="12191999" cy="6857999"/>
          </a:xfrm>
          <a:prstGeom prst="rect">
            <a:avLst/>
          </a:prstGeom>
        </p:spPr>
      </p:pic>
      <p:pic>
        <p:nvPicPr>
          <p:cNvPr id="3" name="Picture 2">
            <a:extLst>
              <a:ext uri="{FF2B5EF4-FFF2-40B4-BE49-F238E27FC236}">
                <a16:creationId xmlns:a16="http://schemas.microsoft.com/office/drawing/2014/main" id="{C17F7A7D-64D2-4D95-A85A-3D9BA8A4DF0B}"/>
              </a:ext>
            </a:extLst>
          </p:cNvPr>
          <p:cNvPicPr>
            <a:picLocks noChangeAspect="1"/>
          </p:cNvPicPr>
          <p:nvPr/>
        </p:nvPicPr>
        <p:blipFill>
          <a:blip r:embed="rId3"/>
          <a:stretch>
            <a:fillRect/>
          </a:stretch>
        </p:blipFill>
        <p:spPr>
          <a:xfrm>
            <a:off x="609457" y="1247470"/>
            <a:ext cx="2038635" cy="4363059"/>
          </a:xfrm>
          <a:prstGeom prst="rect">
            <a:avLst/>
          </a:prstGeom>
        </p:spPr>
      </p:pic>
      <p:pic>
        <p:nvPicPr>
          <p:cNvPr id="5" name="Picture 4">
            <a:extLst>
              <a:ext uri="{FF2B5EF4-FFF2-40B4-BE49-F238E27FC236}">
                <a16:creationId xmlns:a16="http://schemas.microsoft.com/office/drawing/2014/main" id="{89E249F0-0144-40BD-9522-E068B70F4304}"/>
              </a:ext>
            </a:extLst>
          </p:cNvPr>
          <p:cNvPicPr>
            <a:picLocks noChangeAspect="1"/>
          </p:cNvPicPr>
          <p:nvPr/>
        </p:nvPicPr>
        <p:blipFill>
          <a:blip r:embed="rId4"/>
          <a:stretch>
            <a:fillRect/>
          </a:stretch>
        </p:blipFill>
        <p:spPr>
          <a:xfrm>
            <a:off x="5043037" y="1037890"/>
            <a:ext cx="6449325" cy="4782217"/>
          </a:xfrm>
          <a:prstGeom prst="rect">
            <a:avLst/>
          </a:prstGeom>
        </p:spPr>
      </p:pic>
    </p:spTree>
    <p:extLst>
      <p:ext uri="{BB962C8B-B14F-4D97-AF65-F5344CB8AC3E}">
        <p14:creationId xmlns:p14="http://schemas.microsoft.com/office/powerpoint/2010/main" val="4213881632"/>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TotalTime>
  <Words>991</Words>
  <Application>Microsoft Office PowerPoint</Application>
  <PresentationFormat>Widescreen</PresentationFormat>
  <Paragraphs>88</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Arial</vt:lpstr>
      <vt:lpstr>Calibri</vt:lpstr>
      <vt:lpstr>Calibri Light</vt:lpstr>
      <vt:lpstr>Manrope</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 .</dc:creator>
  <cp:lastModifiedBy>Sam .</cp:lastModifiedBy>
  <cp:revision>25</cp:revision>
  <dcterms:created xsi:type="dcterms:W3CDTF">2024-03-13T06:13:26Z</dcterms:created>
  <dcterms:modified xsi:type="dcterms:W3CDTF">2024-03-14T10:49:48Z</dcterms:modified>
</cp:coreProperties>
</file>

<file path=docProps/thumbnail.jpeg>
</file>